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63" r:id="rId3"/>
    <p:sldId id="264" r:id="rId4"/>
    <p:sldId id="260" r:id="rId5"/>
    <p:sldId id="262" r:id="rId6"/>
    <p:sldId id="261" r:id="rId7"/>
    <p:sldId id="266" r:id="rId8"/>
    <p:sldId id="265" r:id="rId9"/>
    <p:sldId id="267" r:id="rId10"/>
    <p:sldId id="269" r:id="rId11"/>
    <p:sldId id="270" r:id="rId12"/>
    <p:sldId id="271" r:id="rId13"/>
    <p:sldId id="273" r:id="rId14"/>
    <p:sldId id="272" r:id="rId15"/>
    <p:sldId id="268" r:id="rId16"/>
    <p:sldId id="257" r:id="rId17"/>
    <p:sldId id="274" r:id="rId18"/>
    <p:sldId id="258" r:id="rId19"/>
    <p:sldId id="275" r:id="rId20"/>
    <p:sldId id="25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70"/>
    <p:restoredTop sz="95934"/>
  </p:normalViewPr>
  <p:slideViewPr>
    <p:cSldViewPr snapToGrid="0" snapToObjects="1">
      <p:cViewPr>
        <p:scale>
          <a:sx n="113" d="100"/>
          <a:sy n="113" d="100"/>
        </p:scale>
        <p:origin x="528" y="152"/>
      </p:cViewPr>
      <p:guideLst/>
    </p:cSldViewPr>
  </p:slid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2-17T02:30:25.714" idx="1">
    <p:pos x="2311" y="2880"/>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363F04-6394-A64F-A20C-5EA99BB24767}" type="datetimeFigureOut">
              <a:rPr lang="en-US" smtClean="0"/>
              <a:t>2/17/23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6B3D56-4E73-C242-8623-940801C8C858}" type="slidenum">
              <a:rPr lang="en-US" smtClean="0"/>
              <a:t>‹#›</a:t>
            </a:fld>
            <a:endParaRPr lang="en-US"/>
          </a:p>
        </p:txBody>
      </p:sp>
    </p:spTree>
    <p:extLst>
      <p:ext uri="{BB962C8B-B14F-4D97-AF65-F5344CB8AC3E}">
        <p14:creationId xmlns:p14="http://schemas.microsoft.com/office/powerpoint/2010/main" val="105975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7FCB0-8919-FB4F-88E4-6091B98121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6BDCB5-666B-D046-89B4-4BB57F2677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81021D-07CD-BA45-A28D-135E89B66A05}"/>
              </a:ext>
            </a:extLst>
          </p:cNvPr>
          <p:cNvSpPr>
            <a:spLocks noGrp="1"/>
          </p:cNvSpPr>
          <p:nvPr>
            <p:ph type="dt" sz="half" idx="10"/>
          </p:nvPr>
        </p:nvSpPr>
        <p:spPr/>
        <p:txBody>
          <a:bodyPr/>
          <a:lstStyle/>
          <a:p>
            <a:fld id="{7188C9C8-DF63-5243-BF1F-4957BA48524A}" type="datetime1">
              <a:rPr lang="en-US" smtClean="0"/>
              <a:t>2/17/23</a:t>
            </a:fld>
            <a:endParaRPr lang="en-US"/>
          </a:p>
        </p:txBody>
      </p:sp>
      <p:sp>
        <p:nvSpPr>
          <p:cNvPr id="5" name="Footer Placeholder 4">
            <a:extLst>
              <a:ext uri="{FF2B5EF4-FFF2-40B4-BE49-F238E27FC236}">
                <a16:creationId xmlns:a16="http://schemas.microsoft.com/office/drawing/2014/main" id="{D63E8028-D45B-E742-88D0-208EB1A951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1C1702-EF43-9E4F-BD44-5C7AAF461EFB}"/>
              </a:ext>
            </a:extLst>
          </p:cNvPr>
          <p:cNvSpPr>
            <a:spLocks noGrp="1"/>
          </p:cNvSpPr>
          <p:nvPr>
            <p:ph type="sldNum" sz="quarter" idx="12"/>
          </p:nvPr>
        </p:nvSpPr>
        <p:spPr/>
        <p:txBody>
          <a:bodyPr/>
          <a:lstStyle/>
          <a:p>
            <a:fld id="{3CF083E9-DFAD-4B49-BA93-A12BAD8B9168}" type="slidenum">
              <a:rPr lang="en-US" smtClean="0"/>
              <a:t>‹#›</a:t>
            </a:fld>
            <a:endParaRPr lang="en-US"/>
          </a:p>
        </p:txBody>
      </p:sp>
    </p:spTree>
    <p:extLst>
      <p:ext uri="{BB962C8B-B14F-4D97-AF65-F5344CB8AC3E}">
        <p14:creationId xmlns:p14="http://schemas.microsoft.com/office/powerpoint/2010/main" val="899354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13DEE-0842-D046-AB15-F2762B77E2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B705C4-FA89-7440-8B94-3BE87926E0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0508E7-F0EE-3141-84C0-66A0B985A662}"/>
              </a:ext>
            </a:extLst>
          </p:cNvPr>
          <p:cNvSpPr>
            <a:spLocks noGrp="1"/>
          </p:cNvSpPr>
          <p:nvPr>
            <p:ph type="dt" sz="half" idx="10"/>
          </p:nvPr>
        </p:nvSpPr>
        <p:spPr/>
        <p:txBody>
          <a:bodyPr/>
          <a:lstStyle/>
          <a:p>
            <a:fld id="{1B1484D2-8C1E-4C4F-AF99-4BA82ED4F4C2}" type="datetime1">
              <a:rPr lang="en-US" smtClean="0"/>
              <a:t>2/17/23</a:t>
            </a:fld>
            <a:endParaRPr lang="en-US"/>
          </a:p>
        </p:txBody>
      </p:sp>
      <p:sp>
        <p:nvSpPr>
          <p:cNvPr id="5" name="Footer Placeholder 4">
            <a:extLst>
              <a:ext uri="{FF2B5EF4-FFF2-40B4-BE49-F238E27FC236}">
                <a16:creationId xmlns:a16="http://schemas.microsoft.com/office/drawing/2014/main" id="{CB3F20DF-FB8B-6E42-8FCE-554BFF681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1E9302-4B8F-D24B-A20A-BAAA7454B652}"/>
              </a:ext>
            </a:extLst>
          </p:cNvPr>
          <p:cNvSpPr>
            <a:spLocks noGrp="1"/>
          </p:cNvSpPr>
          <p:nvPr>
            <p:ph type="sldNum" sz="quarter" idx="12"/>
          </p:nvPr>
        </p:nvSpPr>
        <p:spPr/>
        <p:txBody>
          <a:bodyPr/>
          <a:lstStyle/>
          <a:p>
            <a:fld id="{3CF083E9-DFAD-4B49-BA93-A12BAD8B9168}" type="slidenum">
              <a:rPr lang="en-US" smtClean="0"/>
              <a:t>‹#›</a:t>
            </a:fld>
            <a:endParaRPr lang="en-US"/>
          </a:p>
        </p:txBody>
      </p:sp>
    </p:spTree>
    <p:extLst>
      <p:ext uri="{BB962C8B-B14F-4D97-AF65-F5344CB8AC3E}">
        <p14:creationId xmlns:p14="http://schemas.microsoft.com/office/powerpoint/2010/main" val="3647650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1B897A-B516-0547-8268-29FD043ADD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E596C2-BBE8-D64B-8EE3-EEF373CA5F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50C77F-C674-AC4C-92FF-35EA953F8D44}"/>
              </a:ext>
            </a:extLst>
          </p:cNvPr>
          <p:cNvSpPr>
            <a:spLocks noGrp="1"/>
          </p:cNvSpPr>
          <p:nvPr>
            <p:ph type="dt" sz="half" idx="10"/>
          </p:nvPr>
        </p:nvSpPr>
        <p:spPr/>
        <p:txBody>
          <a:bodyPr/>
          <a:lstStyle/>
          <a:p>
            <a:fld id="{B037D42C-90A5-6545-898B-DB34ABCA2AC2}" type="datetime1">
              <a:rPr lang="en-US" smtClean="0"/>
              <a:t>2/17/23</a:t>
            </a:fld>
            <a:endParaRPr lang="en-US"/>
          </a:p>
        </p:txBody>
      </p:sp>
      <p:sp>
        <p:nvSpPr>
          <p:cNvPr id="5" name="Footer Placeholder 4">
            <a:extLst>
              <a:ext uri="{FF2B5EF4-FFF2-40B4-BE49-F238E27FC236}">
                <a16:creationId xmlns:a16="http://schemas.microsoft.com/office/drawing/2014/main" id="{4C3878B7-EFC1-B345-94AC-01C61618B3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4617A-EE0D-F043-8B48-315FBA4BF150}"/>
              </a:ext>
            </a:extLst>
          </p:cNvPr>
          <p:cNvSpPr>
            <a:spLocks noGrp="1"/>
          </p:cNvSpPr>
          <p:nvPr>
            <p:ph type="sldNum" sz="quarter" idx="12"/>
          </p:nvPr>
        </p:nvSpPr>
        <p:spPr/>
        <p:txBody>
          <a:bodyPr/>
          <a:lstStyle/>
          <a:p>
            <a:fld id="{3CF083E9-DFAD-4B49-BA93-A12BAD8B9168}" type="slidenum">
              <a:rPr lang="en-US" smtClean="0"/>
              <a:t>‹#›</a:t>
            </a:fld>
            <a:endParaRPr lang="en-US"/>
          </a:p>
        </p:txBody>
      </p:sp>
    </p:spTree>
    <p:extLst>
      <p:ext uri="{BB962C8B-B14F-4D97-AF65-F5344CB8AC3E}">
        <p14:creationId xmlns:p14="http://schemas.microsoft.com/office/powerpoint/2010/main" val="2492505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12A8B-9E1C-094E-A040-77E7CD67FB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0CF737-80E4-FF41-BE0C-1737E83A70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A19FE0-304A-1B45-84CA-0C4EDE29035E}"/>
              </a:ext>
            </a:extLst>
          </p:cNvPr>
          <p:cNvSpPr>
            <a:spLocks noGrp="1"/>
          </p:cNvSpPr>
          <p:nvPr>
            <p:ph type="dt" sz="half" idx="10"/>
          </p:nvPr>
        </p:nvSpPr>
        <p:spPr/>
        <p:txBody>
          <a:bodyPr/>
          <a:lstStyle/>
          <a:p>
            <a:fld id="{F45E2B00-5500-F040-B6CC-199A08B55E9C}" type="datetime1">
              <a:rPr lang="en-US" smtClean="0"/>
              <a:t>2/17/23</a:t>
            </a:fld>
            <a:endParaRPr lang="en-US"/>
          </a:p>
        </p:txBody>
      </p:sp>
      <p:sp>
        <p:nvSpPr>
          <p:cNvPr id="5" name="Footer Placeholder 4">
            <a:extLst>
              <a:ext uri="{FF2B5EF4-FFF2-40B4-BE49-F238E27FC236}">
                <a16:creationId xmlns:a16="http://schemas.microsoft.com/office/drawing/2014/main" id="{D9F655A2-6B82-4645-A7CC-14C7A77CF8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E52684-13AC-8B4D-8049-E46FDB6F10CD}"/>
              </a:ext>
            </a:extLst>
          </p:cNvPr>
          <p:cNvSpPr>
            <a:spLocks noGrp="1"/>
          </p:cNvSpPr>
          <p:nvPr>
            <p:ph type="sldNum" sz="quarter" idx="12"/>
          </p:nvPr>
        </p:nvSpPr>
        <p:spPr/>
        <p:txBody>
          <a:bodyPr/>
          <a:lstStyle/>
          <a:p>
            <a:fld id="{3CF083E9-DFAD-4B49-BA93-A12BAD8B9168}" type="slidenum">
              <a:rPr lang="en-US" smtClean="0"/>
              <a:t>‹#›</a:t>
            </a:fld>
            <a:endParaRPr lang="en-US"/>
          </a:p>
        </p:txBody>
      </p:sp>
    </p:spTree>
    <p:extLst>
      <p:ext uri="{BB962C8B-B14F-4D97-AF65-F5344CB8AC3E}">
        <p14:creationId xmlns:p14="http://schemas.microsoft.com/office/powerpoint/2010/main" val="3384349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C6D53-2471-4B4A-BEEC-1CF51BE09E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893DFC-52ED-2043-8B46-5624B5C7CA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FB4AF7-8D8C-114B-8FA5-8B6F7C5CD1FC}"/>
              </a:ext>
            </a:extLst>
          </p:cNvPr>
          <p:cNvSpPr>
            <a:spLocks noGrp="1"/>
          </p:cNvSpPr>
          <p:nvPr>
            <p:ph type="dt" sz="half" idx="10"/>
          </p:nvPr>
        </p:nvSpPr>
        <p:spPr/>
        <p:txBody>
          <a:bodyPr/>
          <a:lstStyle/>
          <a:p>
            <a:fld id="{B31E9AE9-A239-5549-A064-2A0D78DCEB0F}" type="datetime1">
              <a:rPr lang="en-US" smtClean="0"/>
              <a:t>2/17/23</a:t>
            </a:fld>
            <a:endParaRPr lang="en-US"/>
          </a:p>
        </p:txBody>
      </p:sp>
      <p:sp>
        <p:nvSpPr>
          <p:cNvPr id="5" name="Footer Placeholder 4">
            <a:extLst>
              <a:ext uri="{FF2B5EF4-FFF2-40B4-BE49-F238E27FC236}">
                <a16:creationId xmlns:a16="http://schemas.microsoft.com/office/drawing/2014/main" id="{28C1ABE8-8595-EC4B-A1B8-C9A660F2E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CB3A76-6144-7046-8B50-44EA012CDFEC}"/>
              </a:ext>
            </a:extLst>
          </p:cNvPr>
          <p:cNvSpPr>
            <a:spLocks noGrp="1"/>
          </p:cNvSpPr>
          <p:nvPr>
            <p:ph type="sldNum" sz="quarter" idx="12"/>
          </p:nvPr>
        </p:nvSpPr>
        <p:spPr/>
        <p:txBody>
          <a:bodyPr/>
          <a:lstStyle/>
          <a:p>
            <a:fld id="{3CF083E9-DFAD-4B49-BA93-A12BAD8B9168}" type="slidenum">
              <a:rPr lang="en-US" smtClean="0"/>
              <a:t>‹#›</a:t>
            </a:fld>
            <a:endParaRPr lang="en-US"/>
          </a:p>
        </p:txBody>
      </p:sp>
    </p:spTree>
    <p:extLst>
      <p:ext uri="{BB962C8B-B14F-4D97-AF65-F5344CB8AC3E}">
        <p14:creationId xmlns:p14="http://schemas.microsoft.com/office/powerpoint/2010/main" val="1520466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A6C51-BBC4-A24D-A610-D0586B77DF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878702-8D48-F54A-9750-CA3AD8379C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613E44-896C-8042-9CC9-A11AE69529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C56776-ECF7-134D-86E7-9FE80E76FC66}"/>
              </a:ext>
            </a:extLst>
          </p:cNvPr>
          <p:cNvSpPr>
            <a:spLocks noGrp="1"/>
          </p:cNvSpPr>
          <p:nvPr>
            <p:ph type="dt" sz="half" idx="10"/>
          </p:nvPr>
        </p:nvSpPr>
        <p:spPr/>
        <p:txBody>
          <a:bodyPr/>
          <a:lstStyle/>
          <a:p>
            <a:fld id="{592076F7-FF27-C542-9CC2-3DA116009DCC}" type="datetime1">
              <a:rPr lang="en-US" smtClean="0"/>
              <a:t>2/17/23</a:t>
            </a:fld>
            <a:endParaRPr lang="en-US"/>
          </a:p>
        </p:txBody>
      </p:sp>
      <p:sp>
        <p:nvSpPr>
          <p:cNvPr id="6" name="Footer Placeholder 5">
            <a:extLst>
              <a:ext uri="{FF2B5EF4-FFF2-40B4-BE49-F238E27FC236}">
                <a16:creationId xmlns:a16="http://schemas.microsoft.com/office/drawing/2014/main" id="{E9F2CF7B-D1AD-774D-AA2A-E342FE3C2F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2677A9-D9B6-CC42-AF66-6C9C046FE619}"/>
              </a:ext>
            </a:extLst>
          </p:cNvPr>
          <p:cNvSpPr>
            <a:spLocks noGrp="1"/>
          </p:cNvSpPr>
          <p:nvPr>
            <p:ph type="sldNum" sz="quarter" idx="12"/>
          </p:nvPr>
        </p:nvSpPr>
        <p:spPr/>
        <p:txBody>
          <a:bodyPr/>
          <a:lstStyle/>
          <a:p>
            <a:fld id="{3CF083E9-DFAD-4B49-BA93-A12BAD8B9168}" type="slidenum">
              <a:rPr lang="en-US" smtClean="0"/>
              <a:t>‹#›</a:t>
            </a:fld>
            <a:endParaRPr lang="en-US"/>
          </a:p>
        </p:txBody>
      </p:sp>
    </p:spTree>
    <p:extLst>
      <p:ext uri="{BB962C8B-B14F-4D97-AF65-F5344CB8AC3E}">
        <p14:creationId xmlns:p14="http://schemas.microsoft.com/office/powerpoint/2010/main" val="1117804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42C95-6FE8-CA4E-9A7E-260104EBF2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D8D9F3-9392-6F4A-BA79-7770AE6B4B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36268A-A683-BC4B-BAA0-DF7E464C5F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912D4E-5E7A-554B-943C-D3077FB4F8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14A6BF-B05C-D149-BB0C-C31B6A78AA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8A064B-40A5-704E-BA54-E6144F5A39EA}"/>
              </a:ext>
            </a:extLst>
          </p:cNvPr>
          <p:cNvSpPr>
            <a:spLocks noGrp="1"/>
          </p:cNvSpPr>
          <p:nvPr>
            <p:ph type="dt" sz="half" idx="10"/>
          </p:nvPr>
        </p:nvSpPr>
        <p:spPr/>
        <p:txBody>
          <a:bodyPr/>
          <a:lstStyle/>
          <a:p>
            <a:fld id="{F6057BF2-E4F8-5240-B202-CE5C97BCC4AB}" type="datetime1">
              <a:rPr lang="en-US" smtClean="0"/>
              <a:t>2/17/23</a:t>
            </a:fld>
            <a:endParaRPr lang="en-US"/>
          </a:p>
        </p:txBody>
      </p:sp>
      <p:sp>
        <p:nvSpPr>
          <p:cNvPr id="8" name="Footer Placeholder 7">
            <a:extLst>
              <a:ext uri="{FF2B5EF4-FFF2-40B4-BE49-F238E27FC236}">
                <a16:creationId xmlns:a16="http://schemas.microsoft.com/office/drawing/2014/main" id="{E8DCA76C-7A47-A24B-88C9-F0F4521DA8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AA0802-22F3-6147-8D11-874CD25DA881}"/>
              </a:ext>
            </a:extLst>
          </p:cNvPr>
          <p:cNvSpPr>
            <a:spLocks noGrp="1"/>
          </p:cNvSpPr>
          <p:nvPr>
            <p:ph type="sldNum" sz="quarter" idx="12"/>
          </p:nvPr>
        </p:nvSpPr>
        <p:spPr/>
        <p:txBody>
          <a:bodyPr/>
          <a:lstStyle/>
          <a:p>
            <a:fld id="{3CF083E9-DFAD-4B49-BA93-A12BAD8B9168}" type="slidenum">
              <a:rPr lang="en-US" smtClean="0"/>
              <a:t>‹#›</a:t>
            </a:fld>
            <a:endParaRPr lang="en-US"/>
          </a:p>
        </p:txBody>
      </p:sp>
    </p:spTree>
    <p:extLst>
      <p:ext uri="{BB962C8B-B14F-4D97-AF65-F5344CB8AC3E}">
        <p14:creationId xmlns:p14="http://schemas.microsoft.com/office/powerpoint/2010/main" val="545722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2B990-F735-5546-8D4C-0B45B24A7F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CC641A-1E57-F94D-AED5-84C4DC157E38}"/>
              </a:ext>
            </a:extLst>
          </p:cNvPr>
          <p:cNvSpPr>
            <a:spLocks noGrp="1"/>
          </p:cNvSpPr>
          <p:nvPr>
            <p:ph type="dt" sz="half" idx="10"/>
          </p:nvPr>
        </p:nvSpPr>
        <p:spPr/>
        <p:txBody>
          <a:bodyPr/>
          <a:lstStyle/>
          <a:p>
            <a:fld id="{8FCA157E-9ACE-C147-B377-0E75544031A3}" type="datetime1">
              <a:rPr lang="en-US" smtClean="0"/>
              <a:t>2/17/23</a:t>
            </a:fld>
            <a:endParaRPr lang="en-US"/>
          </a:p>
        </p:txBody>
      </p:sp>
      <p:sp>
        <p:nvSpPr>
          <p:cNvPr id="4" name="Footer Placeholder 3">
            <a:extLst>
              <a:ext uri="{FF2B5EF4-FFF2-40B4-BE49-F238E27FC236}">
                <a16:creationId xmlns:a16="http://schemas.microsoft.com/office/drawing/2014/main" id="{CBB3BAF5-BF40-A34D-ACA3-E75EE02B6A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7BA415-FFCB-624E-AF09-2E121FB3A04E}"/>
              </a:ext>
            </a:extLst>
          </p:cNvPr>
          <p:cNvSpPr>
            <a:spLocks noGrp="1"/>
          </p:cNvSpPr>
          <p:nvPr>
            <p:ph type="sldNum" sz="quarter" idx="12"/>
          </p:nvPr>
        </p:nvSpPr>
        <p:spPr/>
        <p:txBody>
          <a:bodyPr/>
          <a:lstStyle/>
          <a:p>
            <a:fld id="{3CF083E9-DFAD-4B49-BA93-A12BAD8B9168}" type="slidenum">
              <a:rPr lang="en-US" smtClean="0"/>
              <a:t>‹#›</a:t>
            </a:fld>
            <a:endParaRPr lang="en-US"/>
          </a:p>
        </p:txBody>
      </p:sp>
    </p:spTree>
    <p:extLst>
      <p:ext uri="{BB962C8B-B14F-4D97-AF65-F5344CB8AC3E}">
        <p14:creationId xmlns:p14="http://schemas.microsoft.com/office/powerpoint/2010/main" val="2725726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534196-1020-1E42-A03A-91ACD25DA729}"/>
              </a:ext>
            </a:extLst>
          </p:cNvPr>
          <p:cNvSpPr>
            <a:spLocks noGrp="1"/>
          </p:cNvSpPr>
          <p:nvPr>
            <p:ph type="dt" sz="half" idx="10"/>
          </p:nvPr>
        </p:nvSpPr>
        <p:spPr/>
        <p:txBody>
          <a:bodyPr/>
          <a:lstStyle/>
          <a:p>
            <a:fld id="{34C19B8B-4C60-7248-9E9F-930F838E5D88}" type="datetime1">
              <a:rPr lang="en-US" smtClean="0"/>
              <a:t>2/17/23</a:t>
            </a:fld>
            <a:endParaRPr lang="en-US"/>
          </a:p>
        </p:txBody>
      </p:sp>
      <p:sp>
        <p:nvSpPr>
          <p:cNvPr id="3" name="Footer Placeholder 2">
            <a:extLst>
              <a:ext uri="{FF2B5EF4-FFF2-40B4-BE49-F238E27FC236}">
                <a16:creationId xmlns:a16="http://schemas.microsoft.com/office/drawing/2014/main" id="{878FAC0D-D5A4-EA49-9E45-9AB37F5D5B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DD9A6D-BF66-C343-BF31-296D22EB3B54}"/>
              </a:ext>
            </a:extLst>
          </p:cNvPr>
          <p:cNvSpPr>
            <a:spLocks noGrp="1"/>
          </p:cNvSpPr>
          <p:nvPr>
            <p:ph type="sldNum" sz="quarter" idx="12"/>
          </p:nvPr>
        </p:nvSpPr>
        <p:spPr/>
        <p:txBody>
          <a:bodyPr/>
          <a:lstStyle/>
          <a:p>
            <a:fld id="{3CF083E9-DFAD-4B49-BA93-A12BAD8B9168}" type="slidenum">
              <a:rPr lang="en-US" smtClean="0"/>
              <a:t>‹#›</a:t>
            </a:fld>
            <a:endParaRPr lang="en-US"/>
          </a:p>
        </p:txBody>
      </p:sp>
    </p:spTree>
    <p:extLst>
      <p:ext uri="{BB962C8B-B14F-4D97-AF65-F5344CB8AC3E}">
        <p14:creationId xmlns:p14="http://schemas.microsoft.com/office/powerpoint/2010/main" val="787212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F29C9-3B8B-C64E-AE48-AA9BB38473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CE731F-E063-6544-A9C8-028A6B0C68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842734-7A37-CE4C-A8DD-9DCF766EEB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50F247-4031-9B42-B677-480A993C6D46}"/>
              </a:ext>
            </a:extLst>
          </p:cNvPr>
          <p:cNvSpPr>
            <a:spLocks noGrp="1"/>
          </p:cNvSpPr>
          <p:nvPr>
            <p:ph type="dt" sz="half" idx="10"/>
          </p:nvPr>
        </p:nvSpPr>
        <p:spPr/>
        <p:txBody>
          <a:bodyPr/>
          <a:lstStyle/>
          <a:p>
            <a:fld id="{129B0D4D-969E-DB4D-947B-E06A62A0B84C}" type="datetime1">
              <a:rPr lang="en-US" smtClean="0"/>
              <a:t>2/17/23</a:t>
            </a:fld>
            <a:endParaRPr lang="en-US"/>
          </a:p>
        </p:txBody>
      </p:sp>
      <p:sp>
        <p:nvSpPr>
          <p:cNvPr id="6" name="Footer Placeholder 5">
            <a:extLst>
              <a:ext uri="{FF2B5EF4-FFF2-40B4-BE49-F238E27FC236}">
                <a16:creationId xmlns:a16="http://schemas.microsoft.com/office/drawing/2014/main" id="{0CC30EFF-8358-EB4D-9EBA-BCE969450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B59A69-DEAC-B543-9CA3-669F5F50D934}"/>
              </a:ext>
            </a:extLst>
          </p:cNvPr>
          <p:cNvSpPr>
            <a:spLocks noGrp="1"/>
          </p:cNvSpPr>
          <p:nvPr>
            <p:ph type="sldNum" sz="quarter" idx="12"/>
          </p:nvPr>
        </p:nvSpPr>
        <p:spPr/>
        <p:txBody>
          <a:bodyPr/>
          <a:lstStyle/>
          <a:p>
            <a:fld id="{3CF083E9-DFAD-4B49-BA93-A12BAD8B9168}" type="slidenum">
              <a:rPr lang="en-US" smtClean="0"/>
              <a:t>‹#›</a:t>
            </a:fld>
            <a:endParaRPr lang="en-US"/>
          </a:p>
        </p:txBody>
      </p:sp>
    </p:spTree>
    <p:extLst>
      <p:ext uri="{BB962C8B-B14F-4D97-AF65-F5344CB8AC3E}">
        <p14:creationId xmlns:p14="http://schemas.microsoft.com/office/powerpoint/2010/main" val="1052068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4FFF-0C4B-1F4C-8CF4-2F321FF4A0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6E7CC0-05EF-5F43-8410-FC4ED76832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00D4F7-ED66-894F-A33E-572C03D383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C0C0AC-980E-0646-A9BA-A9211F2B7A9C}"/>
              </a:ext>
            </a:extLst>
          </p:cNvPr>
          <p:cNvSpPr>
            <a:spLocks noGrp="1"/>
          </p:cNvSpPr>
          <p:nvPr>
            <p:ph type="dt" sz="half" idx="10"/>
          </p:nvPr>
        </p:nvSpPr>
        <p:spPr/>
        <p:txBody>
          <a:bodyPr/>
          <a:lstStyle/>
          <a:p>
            <a:fld id="{4C66E50C-EC21-4443-91EB-493EDAE9B7CD}" type="datetime1">
              <a:rPr lang="en-US" smtClean="0"/>
              <a:t>2/17/23</a:t>
            </a:fld>
            <a:endParaRPr lang="en-US"/>
          </a:p>
        </p:txBody>
      </p:sp>
      <p:sp>
        <p:nvSpPr>
          <p:cNvPr id="6" name="Footer Placeholder 5">
            <a:extLst>
              <a:ext uri="{FF2B5EF4-FFF2-40B4-BE49-F238E27FC236}">
                <a16:creationId xmlns:a16="http://schemas.microsoft.com/office/drawing/2014/main" id="{62BA0453-337E-2649-A468-ADA9EF1504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269926-502B-FD4D-80BC-F296AAC7C16F}"/>
              </a:ext>
            </a:extLst>
          </p:cNvPr>
          <p:cNvSpPr>
            <a:spLocks noGrp="1"/>
          </p:cNvSpPr>
          <p:nvPr>
            <p:ph type="sldNum" sz="quarter" idx="12"/>
          </p:nvPr>
        </p:nvSpPr>
        <p:spPr/>
        <p:txBody>
          <a:bodyPr/>
          <a:lstStyle/>
          <a:p>
            <a:fld id="{3CF083E9-DFAD-4B49-BA93-A12BAD8B9168}" type="slidenum">
              <a:rPr lang="en-US" smtClean="0"/>
              <a:t>‹#›</a:t>
            </a:fld>
            <a:endParaRPr lang="en-US"/>
          </a:p>
        </p:txBody>
      </p:sp>
    </p:spTree>
    <p:extLst>
      <p:ext uri="{BB962C8B-B14F-4D97-AF65-F5344CB8AC3E}">
        <p14:creationId xmlns:p14="http://schemas.microsoft.com/office/powerpoint/2010/main" val="1862147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70849B-9BE2-0345-AD90-46BF3B4515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8F9CEC-D04B-8245-83EA-A1BF72198E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88CF3D-DAC1-F840-BDBF-B6D5052022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D55660-616D-BF43-A155-371FB1175412}" type="datetime1">
              <a:rPr lang="en-US" smtClean="0"/>
              <a:t>2/17/23</a:t>
            </a:fld>
            <a:endParaRPr lang="en-US"/>
          </a:p>
        </p:txBody>
      </p:sp>
      <p:sp>
        <p:nvSpPr>
          <p:cNvPr id="5" name="Footer Placeholder 4">
            <a:extLst>
              <a:ext uri="{FF2B5EF4-FFF2-40B4-BE49-F238E27FC236}">
                <a16:creationId xmlns:a16="http://schemas.microsoft.com/office/drawing/2014/main" id="{9FD1D38D-881A-8A47-BDEE-955F5900C4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01FC32-EC20-2148-9F71-CF55F9E6FD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F083E9-DFAD-4B49-BA93-A12BAD8B9168}" type="slidenum">
              <a:rPr lang="en-US" smtClean="0"/>
              <a:t>‹#›</a:t>
            </a:fld>
            <a:endParaRPr lang="en-US"/>
          </a:p>
        </p:txBody>
      </p:sp>
    </p:spTree>
    <p:extLst>
      <p:ext uri="{BB962C8B-B14F-4D97-AF65-F5344CB8AC3E}">
        <p14:creationId xmlns:p14="http://schemas.microsoft.com/office/powerpoint/2010/main" val="1286721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8BFA3-B534-A949-B7E4-2DB5C34F18EA}"/>
              </a:ext>
            </a:extLst>
          </p:cNvPr>
          <p:cNvSpPr>
            <a:spLocks noGrp="1"/>
          </p:cNvSpPr>
          <p:nvPr>
            <p:ph type="ctrTitle"/>
          </p:nvPr>
        </p:nvSpPr>
        <p:spPr/>
        <p:txBody>
          <a:bodyPr/>
          <a:lstStyle/>
          <a:p>
            <a:r>
              <a:rPr lang="en-US" dirty="0"/>
              <a:t>How to Look Before You Leap</a:t>
            </a:r>
          </a:p>
        </p:txBody>
      </p:sp>
      <p:sp>
        <p:nvSpPr>
          <p:cNvPr id="3" name="Subtitle 2">
            <a:extLst>
              <a:ext uri="{FF2B5EF4-FFF2-40B4-BE49-F238E27FC236}">
                <a16:creationId xmlns:a16="http://schemas.microsoft.com/office/drawing/2014/main" id="{0C103CA1-42C1-2846-A652-28791E38DC4E}"/>
              </a:ext>
            </a:extLst>
          </p:cNvPr>
          <p:cNvSpPr>
            <a:spLocks noGrp="1"/>
          </p:cNvSpPr>
          <p:nvPr>
            <p:ph type="subTitle" idx="1"/>
          </p:nvPr>
        </p:nvSpPr>
        <p:spPr>
          <a:xfrm>
            <a:off x="1449572" y="3857219"/>
            <a:ext cx="9144000" cy="1655762"/>
          </a:xfrm>
        </p:spPr>
        <p:txBody>
          <a:bodyPr/>
          <a:lstStyle/>
          <a:p>
            <a:r>
              <a:rPr lang="en-US" dirty="0"/>
              <a:t>Clark </a:t>
            </a:r>
            <a:r>
              <a:rPr lang="en-US" dirty="0" err="1"/>
              <a:t>Glymour</a:t>
            </a:r>
            <a:endParaRPr lang="en-US" dirty="0"/>
          </a:p>
          <a:p>
            <a:r>
              <a:rPr lang="en-US" dirty="0"/>
              <a:t>cg09@andrew.cmu.edu</a:t>
            </a:r>
          </a:p>
        </p:txBody>
      </p:sp>
      <p:sp>
        <p:nvSpPr>
          <p:cNvPr id="4" name="Slide Number Placeholder 3">
            <a:extLst>
              <a:ext uri="{FF2B5EF4-FFF2-40B4-BE49-F238E27FC236}">
                <a16:creationId xmlns:a16="http://schemas.microsoft.com/office/drawing/2014/main" id="{E86AD36A-E530-CB46-BFAB-1F6AE07C1790}"/>
              </a:ext>
            </a:extLst>
          </p:cNvPr>
          <p:cNvSpPr>
            <a:spLocks noGrp="1"/>
          </p:cNvSpPr>
          <p:nvPr>
            <p:ph type="sldNum" sz="quarter" idx="12"/>
          </p:nvPr>
        </p:nvSpPr>
        <p:spPr/>
        <p:txBody>
          <a:bodyPr/>
          <a:lstStyle/>
          <a:p>
            <a:fld id="{3CF083E9-DFAD-4B49-BA93-A12BAD8B9168}" type="slidenum">
              <a:rPr lang="en-US" smtClean="0"/>
              <a:t>1</a:t>
            </a:fld>
            <a:endParaRPr lang="en-US"/>
          </a:p>
        </p:txBody>
      </p:sp>
    </p:spTree>
    <p:extLst>
      <p:ext uri="{BB962C8B-B14F-4D97-AF65-F5344CB8AC3E}">
        <p14:creationId xmlns:p14="http://schemas.microsoft.com/office/powerpoint/2010/main" val="1985414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CB78D-19F6-B54A-BD72-9F0BDF1FBCD8}"/>
              </a:ext>
            </a:extLst>
          </p:cNvPr>
          <p:cNvSpPr>
            <a:spLocks noGrp="1"/>
          </p:cNvSpPr>
          <p:nvPr>
            <p:ph type="title"/>
          </p:nvPr>
        </p:nvSpPr>
        <p:spPr/>
        <p:txBody>
          <a:bodyPr/>
          <a:lstStyle/>
          <a:p>
            <a:r>
              <a:rPr lang="en-US" dirty="0"/>
              <a:t>Goldberg’s Search, Model III</a:t>
            </a:r>
          </a:p>
        </p:txBody>
      </p:sp>
      <p:pic>
        <p:nvPicPr>
          <p:cNvPr id="5" name="Content Placeholder 4">
            <a:extLst>
              <a:ext uri="{FF2B5EF4-FFF2-40B4-BE49-F238E27FC236}">
                <a16:creationId xmlns:a16="http://schemas.microsoft.com/office/drawing/2014/main" id="{59203FC9-838D-B145-8CA0-21A39DABBDEF}"/>
              </a:ext>
            </a:extLst>
          </p:cNvPr>
          <p:cNvPicPr>
            <a:picLocks noGrp="1" noChangeAspect="1"/>
          </p:cNvPicPr>
          <p:nvPr>
            <p:ph idx="1"/>
          </p:nvPr>
        </p:nvPicPr>
        <p:blipFill>
          <a:blip r:embed="rId2"/>
          <a:stretch>
            <a:fillRect/>
          </a:stretch>
        </p:blipFill>
        <p:spPr>
          <a:xfrm>
            <a:off x="1083677" y="1690688"/>
            <a:ext cx="6590069" cy="4351338"/>
          </a:xfrm>
        </p:spPr>
      </p:pic>
      <p:sp>
        <p:nvSpPr>
          <p:cNvPr id="6" name="TextBox 5">
            <a:extLst>
              <a:ext uri="{FF2B5EF4-FFF2-40B4-BE49-F238E27FC236}">
                <a16:creationId xmlns:a16="http://schemas.microsoft.com/office/drawing/2014/main" id="{A117A3C3-9447-D245-95DA-4EB06F8AF215}"/>
              </a:ext>
            </a:extLst>
          </p:cNvPr>
          <p:cNvSpPr txBox="1"/>
          <p:nvPr/>
        </p:nvSpPr>
        <p:spPr>
          <a:xfrm>
            <a:off x="7919223" y="1690687"/>
            <a:ext cx="3434577" cy="2862322"/>
          </a:xfrm>
          <a:prstGeom prst="rect">
            <a:avLst/>
          </a:prstGeom>
          <a:noFill/>
        </p:spPr>
        <p:txBody>
          <a:bodyPr wrap="square" rtlCol="0">
            <a:spAutoFit/>
          </a:bodyPr>
          <a:lstStyle/>
          <a:p>
            <a:r>
              <a:rPr lang="en-US" dirty="0"/>
              <a:t>“[the] poor fit [of Model II]with the data and suggests that to the extent that unidirectionality is assumed and parsimony desired, the RPI ought to be re-</a:t>
            </a:r>
            <a:r>
              <a:rPr lang="en-US" dirty="0" err="1"/>
              <a:t>garded</a:t>
            </a:r>
            <a:r>
              <a:rPr lang="en-US" dirty="0"/>
              <a:t> as prior to RPA. Support is thus lent to the positions of Lane and Sears, Greenstein, and others who have urged the importance of the early socialization of political symbols.</a:t>
            </a:r>
          </a:p>
        </p:txBody>
      </p:sp>
      <p:sp>
        <p:nvSpPr>
          <p:cNvPr id="7" name="Slide Number Placeholder 6">
            <a:extLst>
              <a:ext uri="{FF2B5EF4-FFF2-40B4-BE49-F238E27FC236}">
                <a16:creationId xmlns:a16="http://schemas.microsoft.com/office/drawing/2014/main" id="{A99ECE74-C241-524D-9A4E-3B0F07B106DE}"/>
              </a:ext>
            </a:extLst>
          </p:cNvPr>
          <p:cNvSpPr>
            <a:spLocks noGrp="1"/>
          </p:cNvSpPr>
          <p:nvPr>
            <p:ph type="sldNum" sz="quarter" idx="12"/>
          </p:nvPr>
        </p:nvSpPr>
        <p:spPr/>
        <p:txBody>
          <a:bodyPr/>
          <a:lstStyle/>
          <a:p>
            <a:fld id="{3CF083E9-DFAD-4B49-BA93-A12BAD8B9168}" type="slidenum">
              <a:rPr lang="en-US" smtClean="0"/>
              <a:t>10</a:t>
            </a:fld>
            <a:endParaRPr lang="en-US"/>
          </a:p>
        </p:txBody>
      </p:sp>
    </p:spTree>
    <p:extLst>
      <p:ext uri="{BB962C8B-B14F-4D97-AF65-F5344CB8AC3E}">
        <p14:creationId xmlns:p14="http://schemas.microsoft.com/office/powerpoint/2010/main" val="3664017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45A8F-62C1-7145-A4E5-041538881701}"/>
              </a:ext>
            </a:extLst>
          </p:cNvPr>
          <p:cNvSpPr>
            <a:spLocks noGrp="1"/>
          </p:cNvSpPr>
          <p:nvPr>
            <p:ph type="title"/>
          </p:nvPr>
        </p:nvSpPr>
        <p:spPr/>
        <p:txBody>
          <a:bodyPr/>
          <a:lstStyle/>
          <a:p>
            <a:r>
              <a:rPr lang="en-US" b="1" dirty="0"/>
              <a:t>Goldberg’s Search: Model IV</a:t>
            </a:r>
          </a:p>
        </p:txBody>
      </p:sp>
      <p:pic>
        <p:nvPicPr>
          <p:cNvPr id="5" name="Content Placeholder 4">
            <a:extLst>
              <a:ext uri="{FF2B5EF4-FFF2-40B4-BE49-F238E27FC236}">
                <a16:creationId xmlns:a16="http://schemas.microsoft.com/office/drawing/2014/main" id="{C025DE19-A8AA-6A4D-A85D-6DDBC567D9C1}"/>
              </a:ext>
            </a:extLst>
          </p:cNvPr>
          <p:cNvPicPr>
            <a:picLocks noGrp="1" noChangeAspect="1"/>
          </p:cNvPicPr>
          <p:nvPr>
            <p:ph idx="1"/>
          </p:nvPr>
        </p:nvPicPr>
        <p:blipFill>
          <a:blip r:embed="rId2"/>
          <a:stretch>
            <a:fillRect/>
          </a:stretch>
        </p:blipFill>
        <p:spPr>
          <a:xfrm>
            <a:off x="1081669" y="1302877"/>
            <a:ext cx="9470152" cy="5309795"/>
          </a:xfrm>
        </p:spPr>
      </p:pic>
      <p:sp>
        <p:nvSpPr>
          <p:cNvPr id="6" name="Slide Number Placeholder 5">
            <a:extLst>
              <a:ext uri="{FF2B5EF4-FFF2-40B4-BE49-F238E27FC236}">
                <a16:creationId xmlns:a16="http://schemas.microsoft.com/office/drawing/2014/main" id="{A0AB0B5B-E12A-AB49-BE47-D3F0A947D324}"/>
              </a:ext>
            </a:extLst>
          </p:cNvPr>
          <p:cNvSpPr>
            <a:spLocks noGrp="1"/>
          </p:cNvSpPr>
          <p:nvPr>
            <p:ph type="sldNum" sz="quarter" idx="12"/>
          </p:nvPr>
        </p:nvSpPr>
        <p:spPr/>
        <p:txBody>
          <a:bodyPr/>
          <a:lstStyle/>
          <a:p>
            <a:fld id="{3CF083E9-DFAD-4B49-BA93-A12BAD8B9168}" type="slidenum">
              <a:rPr lang="en-US" smtClean="0"/>
              <a:t>11</a:t>
            </a:fld>
            <a:endParaRPr lang="en-US"/>
          </a:p>
        </p:txBody>
      </p:sp>
    </p:spTree>
    <p:extLst>
      <p:ext uri="{BB962C8B-B14F-4D97-AF65-F5344CB8AC3E}">
        <p14:creationId xmlns:p14="http://schemas.microsoft.com/office/powerpoint/2010/main" val="854726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AEB21-3B31-364C-9F2E-676003F6BB2D}"/>
              </a:ext>
            </a:extLst>
          </p:cNvPr>
          <p:cNvSpPr>
            <a:spLocks noGrp="1"/>
          </p:cNvSpPr>
          <p:nvPr>
            <p:ph type="title"/>
          </p:nvPr>
        </p:nvSpPr>
        <p:spPr>
          <a:xfrm>
            <a:off x="356839" y="213198"/>
            <a:ext cx="11028556" cy="1583271"/>
          </a:xfrm>
        </p:spPr>
        <p:txBody>
          <a:bodyPr>
            <a:normAutofit/>
          </a:bodyPr>
          <a:lstStyle/>
          <a:p>
            <a:r>
              <a:rPr lang="en-US" sz="3600" b="1" dirty="0"/>
              <a:t>What a modern automatic causal search algorithm finds with this data—without Goldberg’s prior assumptions about causal order.</a:t>
            </a:r>
          </a:p>
        </p:txBody>
      </p:sp>
      <p:pic>
        <p:nvPicPr>
          <p:cNvPr id="4" name="Content Placeholder 3">
            <a:extLst>
              <a:ext uri="{FF2B5EF4-FFF2-40B4-BE49-F238E27FC236}">
                <a16:creationId xmlns:a16="http://schemas.microsoft.com/office/drawing/2014/main" id="{96251D9D-5632-7842-809E-709F936CC597}"/>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465302" y="2165679"/>
            <a:ext cx="3797300" cy="3403600"/>
          </a:xfrm>
          <a:prstGeom prst="rect">
            <a:avLst/>
          </a:prstGeom>
        </p:spPr>
      </p:pic>
      <p:pic>
        <p:nvPicPr>
          <p:cNvPr id="7" name="Picture 6">
            <a:extLst>
              <a:ext uri="{FF2B5EF4-FFF2-40B4-BE49-F238E27FC236}">
                <a16:creationId xmlns:a16="http://schemas.microsoft.com/office/drawing/2014/main" id="{4D0C0617-7BD9-164F-89CB-8197186C7DC5}"/>
              </a:ext>
            </a:extLst>
          </p:cNvPr>
          <p:cNvPicPr>
            <a:picLocks noChangeAspect="1"/>
          </p:cNvPicPr>
          <p:nvPr/>
        </p:nvPicPr>
        <p:blipFill>
          <a:blip r:embed="rId3"/>
          <a:stretch>
            <a:fillRect/>
          </a:stretch>
        </p:blipFill>
        <p:spPr>
          <a:xfrm>
            <a:off x="5473391" y="1937737"/>
            <a:ext cx="5354443" cy="3621513"/>
          </a:xfrm>
          <a:prstGeom prst="rect">
            <a:avLst/>
          </a:prstGeom>
        </p:spPr>
      </p:pic>
      <p:sp>
        <p:nvSpPr>
          <p:cNvPr id="8" name="TextBox 7">
            <a:extLst>
              <a:ext uri="{FF2B5EF4-FFF2-40B4-BE49-F238E27FC236}">
                <a16:creationId xmlns:a16="http://schemas.microsoft.com/office/drawing/2014/main" id="{BF08F83D-79B4-7448-B585-B4B573EB370E}"/>
              </a:ext>
            </a:extLst>
          </p:cNvPr>
          <p:cNvSpPr txBox="1"/>
          <p:nvPr/>
        </p:nvSpPr>
        <p:spPr>
          <a:xfrm>
            <a:off x="1594624" y="5720576"/>
            <a:ext cx="3667978" cy="923330"/>
          </a:xfrm>
          <a:prstGeom prst="rect">
            <a:avLst/>
          </a:prstGeom>
          <a:noFill/>
        </p:spPr>
        <p:txBody>
          <a:bodyPr wrap="square" rtlCol="0">
            <a:spAutoFit/>
          </a:bodyPr>
          <a:lstStyle/>
          <a:p>
            <a:r>
              <a:rPr lang="en-US" dirty="0" err="1"/>
              <a:t>GraspFCI</a:t>
            </a:r>
            <a:r>
              <a:rPr lang="en-US" dirty="0"/>
              <a:t> Search Result</a:t>
            </a:r>
          </a:p>
          <a:p>
            <a:r>
              <a:rPr lang="en-US" dirty="0"/>
              <a:t> 0-0 indicates arrowhead marks not estimated</a:t>
            </a:r>
          </a:p>
        </p:txBody>
      </p:sp>
      <p:sp>
        <p:nvSpPr>
          <p:cNvPr id="10" name="Slide Number Placeholder 9">
            <a:extLst>
              <a:ext uri="{FF2B5EF4-FFF2-40B4-BE49-F238E27FC236}">
                <a16:creationId xmlns:a16="http://schemas.microsoft.com/office/drawing/2014/main" id="{051EE16C-28C2-594F-A6F5-9B655F84CDCD}"/>
              </a:ext>
            </a:extLst>
          </p:cNvPr>
          <p:cNvSpPr>
            <a:spLocks noGrp="1"/>
          </p:cNvSpPr>
          <p:nvPr>
            <p:ph type="sldNum" sz="quarter" idx="12"/>
          </p:nvPr>
        </p:nvSpPr>
        <p:spPr/>
        <p:txBody>
          <a:bodyPr/>
          <a:lstStyle/>
          <a:p>
            <a:fld id="{3CF083E9-DFAD-4B49-BA93-A12BAD8B9168}" type="slidenum">
              <a:rPr lang="en-US" smtClean="0"/>
              <a:t>12</a:t>
            </a:fld>
            <a:endParaRPr lang="en-US"/>
          </a:p>
        </p:txBody>
      </p:sp>
    </p:spTree>
    <p:extLst>
      <p:ext uri="{BB962C8B-B14F-4D97-AF65-F5344CB8AC3E}">
        <p14:creationId xmlns:p14="http://schemas.microsoft.com/office/powerpoint/2010/main" val="1978124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58135-EDD8-C940-B9D8-A2FD14303B27}"/>
              </a:ext>
            </a:extLst>
          </p:cNvPr>
          <p:cNvSpPr>
            <a:spLocks noGrp="1"/>
          </p:cNvSpPr>
          <p:nvPr>
            <p:ph type="title"/>
          </p:nvPr>
        </p:nvSpPr>
        <p:spPr/>
        <p:txBody>
          <a:bodyPr/>
          <a:lstStyle/>
          <a:p>
            <a:r>
              <a:rPr lang="en-US" b="1" dirty="0"/>
              <a:t>Some Questions and Answers</a:t>
            </a:r>
          </a:p>
        </p:txBody>
      </p:sp>
      <p:sp>
        <p:nvSpPr>
          <p:cNvPr id="3" name="Content Placeholder 2">
            <a:extLst>
              <a:ext uri="{FF2B5EF4-FFF2-40B4-BE49-F238E27FC236}">
                <a16:creationId xmlns:a16="http://schemas.microsoft.com/office/drawing/2014/main" id="{3D591EFF-AEA1-D647-8E7C-B586E137072A}"/>
              </a:ext>
            </a:extLst>
          </p:cNvPr>
          <p:cNvSpPr>
            <a:spLocks noGrp="1"/>
          </p:cNvSpPr>
          <p:nvPr>
            <p:ph idx="1"/>
          </p:nvPr>
        </p:nvSpPr>
        <p:spPr>
          <a:xfrm>
            <a:off x="838200" y="1424180"/>
            <a:ext cx="10515600" cy="5433819"/>
          </a:xfrm>
        </p:spPr>
        <p:txBody>
          <a:bodyPr>
            <a:normAutofit fontScale="70000" lnSpcReduction="20000"/>
          </a:bodyPr>
          <a:lstStyle/>
          <a:p>
            <a:r>
              <a:rPr lang="en-US" dirty="0"/>
              <a:t>How long did the computer search take?</a:t>
            </a:r>
          </a:p>
          <a:p>
            <a:pPr lvl="1"/>
            <a:r>
              <a:rPr lang="en-US" dirty="0"/>
              <a:t>About 1 second</a:t>
            </a:r>
          </a:p>
          <a:p>
            <a:r>
              <a:rPr lang="en-US" dirty="0"/>
              <a:t>Did the search require </a:t>
            </a:r>
            <a:r>
              <a:rPr lang="en-US" i="1" dirty="0"/>
              <a:t>any </a:t>
            </a:r>
            <a:r>
              <a:rPr lang="en-US" dirty="0"/>
              <a:t>prior knowledge about the graphical causal structure?</a:t>
            </a:r>
          </a:p>
          <a:p>
            <a:pPr lvl="1"/>
            <a:r>
              <a:rPr lang="en-US" dirty="0"/>
              <a:t>Only acyclicity.</a:t>
            </a:r>
          </a:p>
          <a:p>
            <a:r>
              <a:rPr lang="en-US" dirty="0"/>
              <a:t>Does the search estimate coefficients?</a:t>
            </a:r>
          </a:p>
          <a:p>
            <a:pPr lvl="1"/>
            <a:r>
              <a:rPr lang="en-US" dirty="0"/>
              <a:t>No, but given the model and Goldberg’s Normal distribution assumption, that is trivial to do.</a:t>
            </a:r>
          </a:p>
          <a:p>
            <a:r>
              <a:rPr lang="en-US" dirty="0"/>
              <a:t>Does the search have a standard error?</a:t>
            </a:r>
          </a:p>
          <a:p>
            <a:pPr lvl="1"/>
            <a:r>
              <a:rPr lang="en-US" dirty="0"/>
              <a:t>Coefficient estimated using the model have standard errors, but unless you have the right causal model, standard errors are meaningless. </a:t>
            </a:r>
          </a:p>
          <a:p>
            <a:r>
              <a:rPr lang="en-US" dirty="0"/>
              <a:t>Does the search look at more models than Goldberg did?</a:t>
            </a:r>
          </a:p>
          <a:p>
            <a:pPr lvl="1"/>
            <a:r>
              <a:rPr lang="en-US" dirty="0"/>
              <a:t>Implicitly, yes; explicitly, no. </a:t>
            </a:r>
          </a:p>
          <a:p>
            <a:r>
              <a:rPr lang="en-US" dirty="0"/>
              <a:t>Is the model true? </a:t>
            </a:r>
          </a:p>
          <a:p>
            <a:pPr lvl="1"/>
            <a:r>
              <a:rPr lang="en-US" dirty="0"/>
              <a:t>The only truth guarantee is that if the distribution family is correct, the search procedure is a </a:t>
            </a:r>
            <a:r>
              <a:rPr lang="en-US" i="1" dirty="0"/>
              <a:t>consistent estimator</a:t>
            </a:r>
            <a:r>
              <a:rPr lang="en-US" dirty="0"/>
              <a:t> in the statistical sense—i.e. it converges to true information in the large sample limit.</a:t>
            </a:r>
          </a:p>
          <a:p>
            <a:r>
              <a:rPr lang="en-US" dirty="0"/>
              <a:t>Are there other ”consistent algorithms” that would do the search?</a:t>
            </a:r>
          </a:p>
          <a:p>
            <a:pPr lvl="1"/>
            <a:r>
              <a:rPr lang="en-US" dirty="0"/>
              <a:t>Yep, I just picked a recently well-studied one. </a:t>
            </a:r>
          </a:p>
          <a:p>
            <a:r>
              <a:rPr lang="en-US" dirty="0"/>
              <a:t>Would other ”consistent” search algorithms give the same result?</a:t>
            </a:r>
          </a:p>
          <a:p>
            <a:pPr lvl="1"/>
            <a:r>
              <a:rPr lang="en-US" dirty="0"/>
              <a:t>Haven’t tried. Maybe, maybe not. If not, they would give another reason to look before you leap.</a:t>
            </a:r>
          </a:p>
          <a:p>
            <a:endParaRPr lang="en-US" dirty="0"/>
          </a:p>
          <a:p>
            <a:pPr lvl="1"/>
            <a:endParaRPr lang="en-US" dirty="0"/>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2AC69C64-C894-B44A-A0B7-5A322CF06671}"/>
              </a:ext>
            </a:extLst>
          </p:cNvPr>
          <p:cNvSpPr>
            <a:spLocks noGrp="1"/>
          </p:cNvSpPr>
          <p:nvPr>
            <p:ph type="sldNum" sz="quarter" idx="12"/>
          </p:nvPr>
        </p:nvSpPr>
        <p:spPr/>
        <p:txBody>
          <a:bodyPr/>
          <a:lstStyle/>
          <a:p>
            <a:fld id="{3CF083E9-DFAD-4B49-BA93-A12BAD8B9168}" type="slidenum">
              <a:rPr lang="en-US" smtClean="0"/>
              <a:t>13</a:t>
            </a:fld>
            <a:endParaRPr lang="en-US"/>
          </a:p>
        </p:txBody>
      </p:sp>
    </p:spTree>
    <p:extLst>
      <p:ext uri="{BB962C8B-B14F-4D97-AF65-F5344CB8AC3E}">
        <p14:creationId xmlns:p14="http://schemas.microsoft.com/office/powerpoint/2010/main" val="3189640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CE052-9C63-C043-BD62-571B66F9BB37}"/>
              </a:ext>
            </a:extLst>
          </p:cNvPr>
          <p:cNvSpPr>
            <a:spLocks noGrp="1"/>
          </p:cNvSpPr>
          <p:nvPr>
            <p:ph type="title"/>
          </p:nvPr>
        </p:nvSpPr>
        <p:spPr/>
        <p:txBody>
          <a:bodyPr/>
          <a:lstStyle/>
          <a:p>
            <a:r>
              <a:rPr lang="en-US" b="1" dirty="0"/>
              <a:t>”Latent” Common Causes?</a:t>
            </a:r>
          </a:p>
        </p:txBody>
      </p:sp>
      <p:sp>
        <p:nvSpPr>
          <p:cNvPr id="3" name="Content Placeholder 2">
            <a:extLst>
              <a:ext uri="{FF2B5EF4-FFF2-40B4-BE49-F238E27FC236}">
                <a16:creationId xmlns:a16="http://schemas.microsoft.com/office/drawing/2014/main" id="{2D623662-13AD-AF4E-84DD-051351302CDF}"/>
              </a:ext>
            </a:extLst>
          </p:cNvPr>
          <p:cNvSpPr>
            <a:spLocks noGrp="1"/>
          </p:cNvSpPr>
          <p:nvPr>
            <p:ph idx="1"/>
          </p:nvPr>
        </p:nvSpPr>
        <p:spPr/>
        <p:txBody>
          <a:bodyPr/>
          <a:lstStyle/>
          <a:p>
            <a:pPr marL="0" indent="0">
              <a:buNone/>
            </a:pPr>
            <a:r>
              <a:rPr lang="en-US" dirty="0"/>
              <a:t>Goldberg:</a:t>
            </a:r>
          </a:p>
          <a:p>
            <a:pPr marL="0" indent="0">
              <a:buNone/>
            </a:pPr>
            <a:r>
              <a:rPr lang="en-US" dirty="0"/>
              <a:t>“When the limit of a theory is encountered, in the form of the occurrence of a theoretically precluded phenomenon, the search is begun for some component of the error term which is correlated in the relevant sense, and in conjunction with its discovery, the substance of the theory is revised.”</a:t>
            </a:r>
          </a:p>
          <a:p>
            <a:pPr marL="0" indent="0">
              <a:buNone/>
            </a:pPr>
            <a:r>
              <a:rPr lang="en-US" dirty="0"/>
              <a:t>Obscure way to say that one should search for “latent variable” models of the data with unmeasured common causes.</a:t>
            </a:r>
          </a:p>
          <a:p>
            <a:pPr marL="0" indent="0">
              <a:buNone/>
            </a:pPr>
            <a:r>
              <a:rPr lang="en-US" dirty="0"/>
              <a:t>But Goldberg doesn’t do it.  Let’s.</a:t>
            </a:r>
          </a:p>
          <a:p>
            <a:pPr marL="0" indent="0">
              <a:buNone/>
            </a:pPr>
            <a:endParaRPr lang="en-US" dirty="0"/>
          </a:p>
        </p:txBody>
      </p:sp>
      <p:sp>
        <p:nvSpPr>
          <p:cNvPr id="6" name="Slide Number Placeholder 5">
            <a:extLst>
              <a:ext uri="{FF2B5EF4-FFF2-40B4-BE49-F238E27FC236}">
                <a16:creationId xmlns:a16="http://schemas.microsoft.com/office/drawing/2014/main" id="{3DF7C716-1850-EC4B-B066-D67087155FD4}"/>
              </a:ext>
            </a:extLst>
          </p:cNvPr>
          <p:cNvSpPr>
            <a:spLocks noGrp="1"/>
          </p:cNvSpPr>
          <p:nvPr>
            <p:ph type="sldNum" sz="quarter" idx="12"/>
          </p:nvPr>
        </p:nvSpPr>
        <p:spPr/>
        <p:txBody>
          <a:bodyPr/>
          <a:lstStyle/>
          <a:p>
            <a:fld id="{3CF083E9-DFAD-4B49-BA93-A12BAD8B9168}" type="slidenum">
              <a:rPr lang="en-US" smtClean="0"/>
              <a:t>14</a:t>
            </a:fld>
            <a:endParaRPr lang="en-US"/>
          </a:p>
        </p:txBody>
      </p:sp>
    </p:spTree>
    <p:extLst>
      <p:ext uri="{BB962C8B-B14F-4D97-AF65-F5344CB8AC3E}">
        <p14:creationId xmlns:p14="http://schemas.microsoft.com/office/powerpoint/2010/main" val="3932406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BF89F-EB26-D04A-ACAB-E615961C8D83}"/>
              </a:ext>
            </a:extLst>
          </p:cNvPr>
          <p:cNvSpPr>
            <a:spLocks noGrp="1"/>
          </p:cNvSpPr>
          <p:nvPr>
            <p:ph type="title"/>
          </p:nvPr>
        </p:nvSpPr>
        <p:spPr/>
        <p:txBody>
          <a:bodyPr/>
          <a:lstStyle/>
          <a:p>
            <a:r>
              <a:rPr lang="en-US" b="1" dirty="0"/>
              <a:t>Build Pure Clusters</a:t>
            </a:r>
          </a:p>
        </p:txBody>
      </p:sp>
      <p:sp>
        <p:nvSpPr>
          <p:cNvPr id="3" name="Content Placeholder 2">
            <a:extLst>
              <a:ext uri="{FF2B5EF4-FFF2-40B4-BE49-F238E27FC236}">
                <a16:creationId xmlns:a16="http://schemas.microsoft.com/office/drawing/2014/main" id="{95661526-CD08-5B4C-AB8E-E8D2187F1E49}"/>
              </a:ext>
            </a:extLst>
          </p:cNvPr>
          <p:cNvSpPr>
            <a:spLocks noGrp="1"/>
          </p:cNvSpPr>
          <p:nvPr>
            <p:ph idx="1"/>
          </p:nvPr>
        </p:nvSpPr>
        <p:spPr/>
        <p:txBody>
          <a:bodyPr/>
          <a:lstStyle/>
          <a:p>
            <a:pPr marL="0" indent="0">
              <a:buNone/>
            </a:pPr>
            <a:r>
              <a:rPr lang="en-US" dirty="0"/>
              <a:t>A ”consistent” algorithm for searching for subsets of measured variables that share a single common cause and that have no direct causal connections with one another. </a:t>
            </a:r>
          </a:p>
        </p:txBody>
      </p:sp>
      <p:pic>
        <p:nvPicPr>
          <p:cNvPr id="5" name="Picture 4">
            <a:extLst>
              <a:ext uri="{FF2B5EF4-FFF2-40B4-BE49-F238E27FC236}">
                <a16:creationId xmlns:a16="http://schemas.microsoft.com/office/drawing/2014/main" id="{45ACAF8F-634C-354A-B2B6-CE169EC7064C}"/>
              </a:ext>
            </a:extLst>
          </p:cNvPr>
          <p:cNvPicPr>
            <a:picLocks noChangeAspect="1"/>
          </p:cNvPicPr>
          <p:nvPr/>
        </p:nvPicPr>
        <p:blipFill>
          <a:blip r:embed="rId2"/>
          <a:stretch>
            <a:fillRect/>
          </a:stretch>
        </p:blipFill>
        <p:spPr>
          <a:xfrm>
            <a:off x="1081204" y="2959100"/>
            <a:ext cx="6438900" cy="3898900"/>
          </a:xfrm>
          <a:prstGeom prst="rect">
            <a:avLst/>
          </a:prstGeom>
        </p:spPr>
      </p:pic>
      <p:sp>
        <p:nvSpPr>
          <p:cNvPr id="6" name="TextBox 5">
            <a:extLst>
              <a:ext uri="{FF2B5EF4-FFF2-40B4-BE49-F238E27FC236}">
                <a16:creationId xmlns:a16="http://schemas.microsoft.com/office/drawing/2014/main" id="{8FA19A87-1B00-6147-83D4-DC7E57427489}"/>
              </a:ext>
            </a:extLst>
          </p:cNvPr>
          <p:cNvSpPr txBox="1"/>
          <p:nvPr/>
        </p:nvSpPr>
        <p:spPr>
          <a:xfrm>
            <a:off x="7716644" y="3802566"/>
            <a:ext cx="2453268" cy="1754326"/>
          </a:xfrm>
          <a:prstGeom prst="rect">
            <a:avLst/>
          </a:prstGeom>
          <a:noFill/>
          <a:ln>
            <a:solidFill>
              <a:srgbClr val="FF0000"/>
            </a:solidFill>
          </a:ln>
        </p:spPr>
        <p:txBody>
          <a:bodyPr wrap="square" rtlCol="0">
            <a:spAutoFit/>
          </a:bodyPr>
          <a:lstStyle/>
          <a:p>
            <a:r>
              <a:rPr lang="en-US" dirty="0"/>
              <a:t>FPI, FSC and RSC are ignored because the search cannot find a single common cause model that includes them.</a:t>
            </a:r>
          </a:p>
        </p:txBody>
      </p:sp>
      <p:sp>
        <p:nvSpPr>
          <p:cNvPr id="7" name="Slide Number Placeholder 6">
            <a:extLst>
              <a:ext uri="{FF2B5EF4-FFF2-40B4-BE49-F238E27FC236}">
                <a16:creationId xmlns:a16="http://schemas.microsoft.com/office/drawing/2014/main" id="{44DDB50C-9510-264E-8209-088CD3A48575}"/>
              </a:ext>
            </a:extLst>
          </p:cNvPr>
          <p:cNvSpPr>
            <a:spLocks noGrp="1"/>
          </p:cNvSpPr>
          <p:nvPr>
            <p:ph type="sldNum" sz="quarter" idx="12"/>
          </p:nvPr>
        </p:nvSpPr>
        <p:spPr/>
        <p:txBody>
          <a:bodyPr/>
          <a:lstStyle/>
          <a:p>
            <a:fld id="{3CF083E9-DFAD-4B49-BA93-A12BAD8B9168}" type="slidenum">
              <a:rPr lang="en-US" smtClean="0"/>
              <a:t>15</a:t>
            </a:fld>
            <a:endParaRPr lang="en-US"/>
          </a:p>
        </p:txBody>
      </p:sp>
    </p:spTree>
    <p:extLst>
      <p:ext uri="{BB962C8B-B14F-4D97-AF65-F5344CB8AC3E}">
        <p14:creationId xmlns:p14="http://schemas.microsoft.com/office/powerpoint/2010/main" val="1233989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CF6D4-42E9-3844-A33C-B6B98E5DDD71}"/>
              </a:ext>
            </a:extLst>
          </p:cNvPr>
          <p:cNvSpPr>
            <a:spLocks noGrp="1"/>
          </p:cNvSpPr>
          <p:nvPr>
            <p:ph type="title"/>
          </p:nvPr>
        </p:nvSpPr>
        <p:spPr/>
        <p:txBody>
          <a:bodyPr/>
          <a:lstStyle/>
          <a:p>
            <a:r>
              <a:rPr lang="en-US" b="1" dirty="0"/>
              <a:t>The Unknown, Unused Literature</a:t>
            </a:r>
          </a:p>
        </p:txBody>
      </p:sp>
      <p:sp>
        <p:nvSpPr>
          <p:cNvPr id="3" name="Content Placeholder 2">
            <a:extLst>
              <a:ext uri="{FF2B5EF4-FFF2-40B4-BE49-F238E27FC236}">
                <a16:creationId xmlns:a16="http://schemas.microsoft.com/office/drawing/2014/main" id="{2AA311D2-F2DA-1A43-853E-599AD1729092}"/>
              </a:ext>
            </a:extLst>
          </p:cNvPr>
          <p:cNvSpPr>
            <a:spLocks noGrp="1"/>
          </p:cNvSpPr>
          <p:nvPr>
            <p:ph idx="1"/>
          </p:nvPr>
        </p:nvSpPr>
        <p:spPr>
          <a:xfrm>
            <a:off x="615176" y="1323975"/>
            <a:ext cx="10515600" cy="5032375"/>
          </a:xfrm>
        </p:spPr>
        <p:txBody>
          <a:bodyPr/>
          <a:lstStyle/>
          <a:p>
            <a:pPr marL="0" indent="0">
              <a:buNone/>
            </a:pPr>
            <a:endParaRPr lang="en-US" dirty="0"/>
          </a:p>
          <a:p>
            <a:pPr marL="0" indent="0">
              <a:buNone/>
            </a:pPr>
            <a:r>
              <a:rPr lang="en-US" dirty="0"/>
              <a:t>Developments in consistent computerized search for causal explanations in the last 30 years from hundreds of researchers:</a:t>
            </a:r>
          </a:p>
          <a:p>
            <a:pPr marL="0" indent="0">
              <a:buNone/>
            </a:pPr>
            <a:endParaRPr lang="en-US" dirty="0"/>
          </a:p>
          <a:p>
            <a:pPr marL="457200" lvl="1" indent="0">
              <a:buNone/>
            </a:pPr>
            <a:r>
              <a:rPr lang="en-US" dirty="0"/>
              <a:t>Equilibrium structural equation models</a:t>
            </a:r>
          </a:p>
          <a:p>
            <a:pPr marL="457200" lvl="1" indent="0">
              <a:buNone/>
            </a:pPr>
            <a:r>
              <a:rPr lang="en-US" dirty="0"/>
              <a:t>Variable selection for experiments</a:t>
            </a:r>
          </a:p>
          <a:p>
            <a:pPr marL="457200" lvl="1" indent="0">
              <a:buNone/>
            </a:pPr>
            <a:r>
              <a:rPr lang="en-US" dirty="0"/>
              <a:t>Time series, stationary and non-stationary</a:t>
            </a:r>
          </a:p>
          <a:p>
            <a:pPr marL="457200" lvl="1" indent="0">
              <a:buNone/>
            </a:pPr>
            <a:r>
              <a:rPr lang="en-US" dirty="0"/>
              <a:t>Multiple data sets</a:t>
            </a:r>
          </a:p>
          <a:p>
            <a:pPr marL="457200" lvl="1" indent="0">
              <a:buNone/>
            </a:pPr>
            <a:r>
              <a:rPr lang="en-US" dirty="0"/>
              <a:t>Mixed data sets from different causal structures</a:t>
            </a:r>
          </a:p>
          <a:p>
            <a:pPr marL="457200" lvl="1" indent="0">
              <a:buNone/>
            </a:pPr>
            <a:r>
              <a:rPr lang="en-US" dirty="0"/>
              <a:t>Discrete and continuous variables</a:t>
            </a:r>
          </a:p>
          <a:p>
            <a:pPr marL="457200" lvl="1" indent="0">
              <a:buNone/>
            </a:pPr>
            <a:r>
              <a:rPr lang="en-US" dirty="0"/>
              <a:t>Causal relations among unknown, unmeasured common causes</a:t>
            </a:r>
          </a:p>
          <a:p>
            <a:pPr marL="457200" lvl="1" indent="0">
              <a:buNone/>
            </a:pPr>
            <a:r>
              <a:rPr lang="en-US" dirty="0"/>
              <a:t>Cyclic equilibrium models (simultaneous equation models.)</a:t>
            </a:r>
          </a:p>
          <a:p>
            <a:pPr marL="457200" lvl="1"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C4609CC5-228A-D24B-A8EA-E00A449F9C1C}"/>
              </a:ext>
            </a:extLst>
          </p:cNvPr>
          <p:cNvSpPr>
            <a:spLocks noGrp="1"/>
          </p:cNvSpPr>
          <p:nvPr>
            <p:ph type="sldNum" sz="quarter" idx="12"/>
          </p:nvPr>
        </p:nvSpPr>
        <p:spPr/>
        <p:txBody>
          <a:bodyPr/>
          <a:lstStyle/>
          <a:p>
            <a:fld id="{3CF083E9-DFAD-4B49-BA93-A12BAD8B9168}" type="slidenum">
              <a:rPr lang="en-US" smtClean="0"/>
              <a:t>16</a:t>
            </a:fld>
            <a:endParaRPr lang="en-US"/>
          </a:p>
        </p:txBody>
      </p:sp>
      <p:sp>
        <p:nvSpPr>
          <p:cNvPr id="5" name="TextBox 4">
            <a:extLst>
              <a:ext uri="{FF2B5EF4-FFF2-40B4-BE49-F238E27FC236}">
                <a16:creationId xmlns:a16="http://schemas.microsoft.com/office/drawing/2014/main" id="{7BCCC700-DEDB-8A49-B3F5-3A7953995CE0}"/>
              </a:ext>
            </a:extLst>
          </p:cNvPr>
          <p:cNvSpPr txBox="1"/>
          <p:nvPr/>
        </p:nvSpPr>
        <p:spPr>
          <a:xfrm>
            <a:off x="8028878" y="3429000"/>
            <a:ext cx="3735659" cy="2031325"/>
          </a:xfrm>
          <a:prstGeom prst="rect">
            <a:avLst/>
          </a:prstGeom>
          <a:noFill/>
          <a:ln w="19050">
            <a:solidFill>
              <a:srgbClr val="FF0000"/>
            </a:solidFill>
          </a:ln>
        </p:spPr>
        <p:txBody>
          <a:bodyPr wrap="square" rtlCol="0">
            <a:spAutoFit/>
          </a:bodyPr>
          <a:lstStyle/>
          <a:p>
            <a:r>
              <a:rPr lang="en-US" dirty="0" err="1"/>
              <a:t>Glymour</a:t>
            </a:r>
            <a:r>
              <a:rPr lang="en-US" dirty="0"/>
              <a:t>, C., Zhang, K., &amp; </a:t>
            </a:r>
            <a:r>
              <a:rPr lang="en-US" dirty="0" err="1"/>
              <a:t>Spirtes</a:t>
            </a:r>
            <a:r>
              <a:rPr lang="en-US" dirty="0"/>
              <a:t>, P. (2019). Review of causal discovery methods based on graphical models. </a:t>
            </a:r>
            <a:r>
              <a:rPr lang="en-US" i="1" dirty="0"/>
              <a:t>Frontiers in genetics</a:t>
            </a:r>
            <a:r>
              <a:rPr lang="en-US" dirty="0"/>
              <a:t>, </a:t>
            </a:r>
            <a:r>
              <a:rPr lang="en-US" i="1" dirty="0"/>
              <a:t>10</a:t>
            </a:r>
            <a:r>
              <a:rPr lang="en-US" dirty="0"/>
              <a:t>, 524.</a:t>
            </a:r>
          </a:p>
          <a:p>
            <a:endParaRPr lang="en-US" dirty="0"/>
          </a:p>
          <a:p>
            <a:r>
              <a:rPr lang="en-US" dirty="0"/>
              <a:t>For software: https://</a:t>
            </a:r>
            <a:r>
              <a:rPr lang="en-US" dirty="0" err="1"/>
              <a:t>www.ccd.pitt.edu</a:t>
            </a:r>
            <a:r>
              <a:rPr lang="en-US" dirty="0"/>
              <a:t>/tools/</a:t>
            </a:r>
          </a:p>
        </p:txBody>
      </p:sp>
    </p:spTree>
    <p:extLst>
      <p:ext uri="{BB962C8B-B14F-4D97-AF65-F5344CB8AC3E}">
        <p14:creationId xmlns:p14="http://schemas.microsoft.com/office/powerpoint/2010/main" val="1478117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F0969-6E6E-044E-BBA1-89FC49CEDD91}"/>
              </a:ext>
            </a:extLst>
          </p:cNvPr>
          <p:cNvSpPr>
            <a:spLocks noGrp="1"/>
          </p:cNvSpPr>
          <p:nvPr>
            <p:ph type="title"/>
          </p:nvPr>
        </p:nvSpPr>
        <p:spPr/>
        <p:txBody>
          <a:bodyPr/>
          <a:lstStyle/>
          <a:p>
            <a:r>
              <a:rPr lang="en-US" b="1" dirty="0"/>
              <a:t>What’s the Use?</a:t>
            </a:r>
          </a:p>
        </p:txBody>
      </p:sp>
      <p:sp>
        <p:nvSpPr>
          <p:cNvPr id="3" name="Content Placeholder 2">
            <a:extLst>
              <a:ext uri="{FF2B5EF4-FFF2-40B4-BE49-F238E27FC236}">
                <a16:creationId xmlns:a16="http://schemas.microsoft.com/office/drawing/2014/main" id="{3F5CEDCB-FD36-844D-9927-7C03B51D479C}"/>
              </a:ext>
            </a:extLst>
          </p:cNvPr>
          <p:cNvSpPr>
            <a:spLocks noGrp="1"/>
          </p:cNvSpPr>
          <p:nvPr>
            <p:ph idx="1"/>
          </p:nvPr>
        </p:nvSpPr>
        <p:spPr/>
        <p:txBody>
          <a:bodyPr>
            <a:normAutofit fontScale="92500" lnSpcReduction="10000"/>
          </a:bodyPr>
          <a:lstStyle/>
          <a:p>
            <a:r>
              <a:rPr lang="en-US" dirty="0"/>
              <a:t>The reported non-replicability of experimental and non-experimental results in the social and biological sciences might be ameliorated if, before leaping to a model, scientists looked and confirmed their hypotheses with search methods or reported alternatives that explain their data as well. </a:t>
            </a:r>
          </a:p>
          <a:p>
            <a:r>
              <a:rPr lang="en-US" dirty="0"/>
              <a:t>Lots of things may be measured but relatively few will be subjected to experiment. Computerized search can narrow down the relevant variables (and potential confounders) with the use of ancillary observational data.  For a dramatic example with a sample of 47 for ancillary data to find variables for experimentation from among 20,000 potential causes, see </a:t>
            </a:r>
          </a:p>
          <a:p>
            <a:pPr marL="0" indent="0">
              <a:buNone/>
            </a:pPr>
            <a:r>
              <a:rPr lang="en-US" dirty="0" err="1"/>
              <a:t>Stekhoven</a:t>
            </a:r>
            <a:r>
              <a:rPr lang="en-US" dirty="0"/>
              <a:t>, D. J., </a:t>
            </a:r>
            <a:r>
              <a:rPr lang="en-US" dirty="0" err="1"/>
              <a:t>Moraes</a:t>
            </a:r>
            <a:r>
              <a:rPr lang="en-US" dirty="0"/>
              <a:t>, I., </a:t>
            </a:r>
            <a:r>
              <a:rPr lang="en-US" dirty="0" err="1"/>
              <a:t>Sveinbjörnsson</a:t>
            </a:r>
            <a:r>
              <a:rPr lang="en-US" dirty="0"/>
              <a:t>, G., Hennig, L., </a:t>
            </a:r>
            <a:r>
              <a:rPr lang="en-US" dirty="0" err="1"/>
              <a:t>Maathuis</a:t>
            </a:r>
            <a:r>
              <a:rPr lang="en-US" dirty="0"/>
              <a:t>, M. H., &amp; </a:t>
            </a:r>
            <a:r>
              <a:rPr lang="en-US" dirty="0" err="1"/>
              <a:t>Bühlmann</a:t>
            </a:r>
            <a:r>
              <a:rPr lang="en-US" dirty="0"/>
              <a:t>, P. (2012). Causal stability ranking. </a:t>
            </a:r>
            <a:r>
              <a:rPr lang="en-US" i="1" dirty="0"/>
              <a:t>Bioinformatics</a:t>
            </a:r>
            <a:r>
              <a:rPr lang="en-US" dirty="0"/>
              <a:t>, </a:t>
            </a:r>
            <a:r>
              <a:rPr lang="en-US" i="1" dirty="0"/>
              <a:t>28</a:t>
            </a:r>
            <a:r>
              <a:rPr lang="en-US" dirty="0"/>
              <a:t>(21), 2819-2823.</a:t>
            </a:r>
          </a:p>
        </p:txBody>
      </p:sp>
      <p:sp>
        <p:nvSpPr>
          <p:cNvPr id="4" name="Slide Number Placeholder 3">
            <a:extLst>
              <a:ext uri="{FF2B5EF4-FFF2-40B4-BE49-F238E27FC236}">
                <a16:creationId xmlns:a16="http://schemas.microsoft.com/office/drawing/2014/main" id="{416169A7-5D90-254E-99BD-BE7E35C6CF5A}"/>
              </a:ext>
            </a:extLst>
          </p:cNvPr>
          <p:cNvSpPr>
            <a:spLocks noGrp="1"/>
          </p:cNvSpPr>
          <p:nvPr>
            <p:ph type="sldNum" sz="quarter" idx="12"/>
          </p:nvPr>
        </p:nvSpPr>
        <p:spPr/>
        <p:txBody>
          <a:bodyPr/>
          <a:lstStyle/>
          <a:p>
            <a:fld id="{3CF083E9-DFAD-4B49-BA93-A12BAD8B9168}" type="slidenum">
              <a:rPr lang="en-US" smtClean="0"/>
              <a:t>17</a:t>
            </a:fld>
            <a:endParaRPr lang="en-US"/>
          </a:p>
        </p:txBody>
      </p:sp>
    </p:spTree>
    <p:extLst>
      <p:ext uri="{BB962C8B-B14F-4D97-AF65-F5344CB8AC3E}">
        <p14:creationId xmlns:p14="http://schemas.microsoft.com/office/powerpoint/2010/main" val="528382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03FC4-7941-734A-90BA-F5C95BAA01FD}"/>
              </a:ext>
            </a:extLst>
          </p:cNvPr>
          <p:cNvSpPr>
            <a:spLocks noGrp="1"/>
          </p:cNvSpPr>
          <p:nvPr>
            <p:ph type="title"/>
          </p:nvPr>
        </p:nvSpPr>
        <p:spPr/>
        <p:txBody>
          <a:bodyPr/>
          <a:lstStyle/>
          <a:p>
            <a:r>
              <a:rPr lang="en-US" b="1" dirty="0"/>
              <a:t>Why Are These Methods “Unknown” and Little Used?</a:t>
            </a:r>
          </a:p>
        </p:txBody>
      </p:sp>
      <p:sp>
        <p:nvSpPr>
          <p:cNvPr id="3" name="Content Placeholder 2">
            <a:extLst>
              <a:ext uri="{FF2B5EF4-FFF2-40B4-BE49-F238E27FC236}">
                <a16:creationId xmlns:a16="http://schemas.microsoft.com/office/drawing/2014/main" id="{961D8CDD-7954-534F-B0D7-5CB1293BF01C}"/>
              </a:ext>
            </a:extLst>
          </p:cNvPr>
          <p:cNvSpPr>
            <a:spLocks noGrp="1"/>
          </p:cNvSpPr>
          <p:nvPr>
            <p:ph idx="1"/>
          </p:nvPr>
        </p:nvSpPr>
        <p:spPr/>
        <p:txBody>
          <a:bodyPr>
            <a:normAutofit fontScale="92500"/>
          </a:bodyPr>
          <a:lstStyle/>
          <a:p>
            <a:r>
              <a:rPr lang="en-US" dirty="0"/>
              <a:t>Taboos against computerized search; </a:t>
            </a:r>
          </a:p>
          <a:p>
            <a:r>
              <a:rPr lang="en-US" dirty="0"/>
              <a:t>Not part of standard undergraduate or graduate statistical education—no textbooks;</a:t>
            </a:r>
          </a:p>
          <a:p>
            <a:r>
              <a:rPr lang="en-US" dirty="0"/>
              <a:t>Most algorithms published in computer science conferences and journals;</a:t>
            </a:r>
          </a:p>
          <a:p>
            <a:r>
              <a:rPr lang="en-US" dirty="0"/>
              <a:t>Algorithms require some computational skill and theoretical understanding to use or use intelligently;</a:t>
            </a:r>
          </a:p>
          <a:p>
            <a:r>
              <a:rPr lang="en-US" dirty="0"/>
              <a:t>Strong editorial and reviewer bias against manuscripts based on automated search;</a:t>
            </a:r>
          </a:p>
          <a:p>
            <a:r>
              <a:rPr lang="en-US" dirty="0"/>
              <a:t>Many methods, some of them good (i.e., consistency proofs and extensive simulation tests), many of them not so good.</a:t>
            </a:r>
          </a:p>
        </p:txBody>
      </p:sp>
      <p:sp>
        <p:nvSpPr>
          <p:cNvPr id="4" name="Slide Number Placeholder 3">
            <a:extLst>
              <a:ext uri="{FF2B5EF4-FFF2-40B4-BE49-F238E27FC236}">
                <a16:creationId xmlns:a16="http://schemas.microsoft.com/office/drawing/2014/main" id="{147DBE60-F1D2-204D-98D2-69C20ADEC5AB}"/>
              </a:ext>
            </a:extLst>
          </p:cNvPr>
          <p:cNvSpPr>
            <a:spLocks noGrp="1"/>
          </p:cNvSpPr>
          <p:nvPr>
            <p:ph type="sldNum" sz="quarter" idx="12"/>
          </p:nvPr>
        </p:nvSpPr>
        <p:spPr/>
        <p:txBody>
          <a:bodyPr/>
          <a:lstStyle/>
          <a:p>
            <a:fld id="{3CF083E9-DFAD-4B49-BA93-A12BAD8B9168}" type="slidenum">
              <a:rPr lang="en-US" smtClean="0"/>
              <a:t>18</a:t>
            </a:fld>
            <a:endParaRPr lang="en-US"/>
          </a:p>
        </p:txBody>
      </p:sp>
      <p:pic>
        <p:nvPicPr>
          <p:cNvPr id="5" name="Picture 4">
            <a:extLst>
              <a:ext uri="{FF2B5EF4-FFF2-40B4-BE49-F238E27FC236}">
                <a16:creationId xmlns:a16="http://schemas.microsoft.com/office/drawing/2014/main" id="{4BD3DB8E-8876-9849-BE4B-60FAA9B418AB}"/>
              </a:ext>
            </a:extLst>
          </p:cNvPr>
          <p:cNvPicPr>
            <a:picLocks noChangeAspect="1"/>
          </p:cNvPicPr>
          <p:nvPr/>
        </p:nvPicPr>
        <p:blipFill>
          <a:blip r:embed="rId2"/>
          <a:stretch>
            <a:fillRect/>
          </a:stretch>
        </p:blipFill>
        <p:spPr>
          <a:xfrm>
            <a:off x="33867" y="0"/>
            <a:ext cx="12192000" cy="6858000"/>
          </a:xfrm>
          <a:prstGeom prst="rect">
            <a:avLst/>
          </a:prstGeom>
        </p:spPr>
      </p:pic>
    </p:spTree>
    <p:extLst>
      <p:ext uri="{BB962C8B-B14F-4D97-AF65-F5344CB8AC3E}">
        <p14:creationId xmlns:p14="http://schemas.microsoft.com/office/powerpoint/2010/main" val="3238693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EAB68-D4F3-294B-B5F5-96B9DE11A66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4FEEF84-7B01-D843-B55F-F775D0F51E9C}"/>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4FD1E957-1BBA-7E4A-8AEE-EFADBFD3C842}"/>
              </a:ext>
            </a:extLst>
          </p:cNvPr>
          <p:cNvSpPr>
            <a:spLocks noGrp="1"/>
          </p:cNvSpPr>
          <p:nvPr>
            <p:ph type="sldNum" sz="quarter" idx="12"/>
          </p:nvPr>
        </p:nvSpPr>
        <p:spPr/>
        <p:txBody>
          <a:bodyPr/>
          <a:lstStyle/>
          <a:p>
            <a:fld id="{3CF083E9-DFAD-4B49-BA93-A12BAD8B9168}" type="slidenum">
              <a:rPr lang="en-US" smtClean="0"/>
              <a:t>19</a:t>
            </a:fld>
            <a:endParaRPr lang="en-US"/>
          </a:p>
        </p:txBody>
      </p:sp>
      <p:pic>
        <p:nvPicPr>
          <p:cNvPr id="5" name="Content Placeholder 5">
            <a:extLst>
              <a:ext uri="{FF2B5EF4-FFF2-40B4-BE49-F238E27FC236}">
                <a16:creationId xmlns:a16="http://schemas.microsoft.com/office/drawing/2014/main" id="{97E9D4E0-06AD-3C4D-8B6C-60999CFE110C}"/>
              </a:ext>
            </a:extLst>
          </p:cNvPr>
          <p:cNvPicPr>
            <a:picLocks noChangeAspect="1"/>
          </p:cNvPicPr>
          <p:nvPr/>
        </p:nvPicPr>
        <p:blipFill>
          <a:blip r:embed="rId2"/>
          <a:stretch>
            <a:fillRect/>
          </a:stretch>
        </p:blipFill>
        <p:spPr>
          <a:xfrm>
            <a:off x="1265132" y="-126470"/>
            <a:ext cx="5214689" cy="7110939"/>
          </a:xfrm>
          <a:prstGeom prst="rect">
            <a:avLst/>
          </a:prstGeom>
        </p:spPr>
      </p:pic>
    </p:spTree>
    <p:extLst>
      <p:ext uri="{BB962C8B-B14F-4D97-AF65-F5344CB8AC3E}">
        <p14:creationId xmlns:p14="http://schemas.microsoft.com/office/powerpoint/2010/main" val="3691572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138E4-1657-804E-89CC-F77BE225A2F7}"/>
              </a:ext>
            </a:extLst>
          </p:cNvPr>
          <p:cNvSpPr>
            <a:spLocks noGrp="1"/>
          </p:cNvSpPr>
          <p:nvPr>
            <p:ph type="title"/>
          </p:nvPr>
        </p:nvSpPr>
        <p:spPr>
          <a:xfrm>
            <a:off x="138896" y="-188962"/>
            <a:ext cx="11038632" cy="1325563"/>
          </a:xfrm>
        </p:spPr>
        <p:txBody>
          <a:bodyPr/>
          <a:lstStyle/>
          <a:p>
            <a:r>
              <a:rPr lang="en-US" b="1" dirty="0"/>
              <a:t>Look Before You Leap to Causal Conclusions</a:t>
            </a:r>
          </a:p>
        </p:txBody>
      </p:sp>
      <p:pic>
        <p:nvPicPr>
          <p:cNvPr id="6" name="Content Placeholder 5">
            <a:extLst>
              <a:ext uri="{FF2B5EF4-FFF2-40B4-BE49-F238E27FC236}">
                <a16:creationId xmlns:a16="http://schemas.microsoft.com/office/drawing/2014/main" id="{ED0C5869-C625-3344-8CAF-2965C4E3FB80}"/>
              </a:ext>
            </a:extLst>
          </p:cNvPr>
          <p:cNvPicPr>
            <a:picLocks noGrp="1" noChangeAspect="1"/>
          </p:cNvPicPr>
          <p:nvPr>
            <p:ph idx="1"/>
          </p:nvPr>
        </p:nvPicPr>
        <p:blipFill>
          <a:blip r:embed="rId2"/>
          <a:stretch>
            <a:fillRect/>
          </a:stretch>
        </p:blipFill>
        <p:spPr>
          <a:xfrm>
            <a:off x="382881" y="867531"/>
            <a:ext cx="8228684" cy="3448259"/>
          </a:xfrm>
        </p:spPr>
      </p:pic>
      <p:sp>
        <p:nvSpPr>
          <p:cNvPr id="7" name="Rectangle 6">
            <a:extLst>
              <a:ext uri="{FF2B5EF4-FFF2-40B4-BE49-F238E27FC236}">
                <a16:creationId xmlns:a16="http://schemas.microsoft.com/office/drawing/2014/main" id="{FFA36621-2971-1849-9F37-3EF48BA7F554}"/>
              </a:ext>
            </a:extLst>
          </p:cNvPr>
          <p:cNvSpPr/>
          <p:nvPr/>
        </p:nvSpPr>
        <p:spPr>
          <a:xfrm>
            <a:off x="3765776" y="3300518"/>
            <a:ext cx="7330440" cy="1631216"/>
          </a:xfrm>
          <a:prstGeom prst="rect">
            <a:avLst/>
          </a:prstGeom>
          <a:ln w="28575">
            <a:solidFill>
              <a:srgbClr val="00B0F0"/>
            </a:solidFill>
          </a:ln>
        </p:spPr>
        <p:txBody>
          <a:bodyPr wrap="square">
            <a:spAutoFit/>
          </a:bodyPr>
          <a:lstStyle/>
          <a:p>
            <a:r>
              <a:rPr lang="en-US" sz="2000" dirty="0">
                <a:latin typeface="Times New Roman" panose="02020603050405020304" pitchFamily="18" charset="0"/>
                <a:ea typeface="Times New Roman" panose="02020603050405020304" pitchFamily="18" charset="0"/>
                <a:cs typeface="Calibri" panose="020F0502020204030204" pitchFamily="34" charset="0"/>
              </a:rPr>
              <a:t>“But it is not, I conceive, a valid reason for accepting any given hypothesis,  that we are unable to imagine any other which will account for the facts. There is no necessity for supposing that the true explanation must be one which, with only our present experience, we could imagine”.  --J.S. Mill, </a:t>
            </a:r>
            <a:r>
              <a:rPr lang="en-US" sz="2000" i="1" dirty="0">
                <a:latin typeface="Times New Roman" panose="02020603050405020304" pitchFamily="18" charset="0"/>
                <a:ea typeface="Times New Roman" panose="02020603050405020304" pitchFamily="18" charset="0"/>
                <a:cs typeface="Calibri" panose="020F0502020204030204" pitchFamily="34" charset="0"/>
              </a:rPr>
              <a:t>A System of Logic </a:t>
            </a:r>
            <a:endParaRPr lang="en-US" sz="2000" dirty="0">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84B99339-0F1D-3740-9A58-BDDD16CEA972}"/>
              </a:ext>
            </a:extLst>
          </p:cNvPr>
          <p:cNvSpPr txBox="1"/>
          <p:nvPr/>
        </p:nvSpPr>
        <p:spPr>
          <a:xfrm>
            <a:off x="382881" y="5115232"/>
            <a:ext cx="5713119" cy="1477328"/>
          </a:xfrm>
          <a:prstGeom prst="rect">
            <a:avLst/>
          </a:prstGeom>
          <a:noFill/>
          <a:ln w="28575">
            <a:solidFill>
              <a:srgbClr val="FF0000"/>
            </a:solidFill>
          </a:ln>
        </p:spPr>
        <p:txBody>
          <a:bodyPr wrap="square" rtlCol="0">
            <a:spAutoFit/>
          </a:bodyPr>
          <a:lstStyle/>
          <a:p>
            <a:r>
              <a:rPr lang="en-US" dirty="0"/>
              <a:t>“If nothing else, our own experience suggests that however many different specifications we think of, there are always others which had not occurred to us.”</a:t>
            </a:r>
          </a:p>
          <a:p>
            <a:r>
              <a:rPr lang="en-US" dirty="0"/>
              <a:t>		--Gelman and </a:t>
            </a:r>
            <a:r>
              <a:rPr lang="en-US" dirty="0" err="1"/>
              <a:t>Shlizi</a:t>
            </a:r>
            <a:r>
              <a:rPr lang="en-US" dirty="0"/>
              <a:t>, 2011</a:t>
            </a:r>
          </a:p>
          <a:p>
            <a:endParaRPr lang="en-US" dirty="0"/>
          </a:p>
        </p:txBody>
      </p:sp>
      <p:sp>
        <p:nvSpPr>
          <p:cNvPr id="9" name="Slide Number Placeholder 8">
            <a:extLst>
              <a:ext uri="{FF2B5EF4-FFF2-40B4-BE49-F238E27FC236}">
                <a16:creationId xmlns:a16="http://schemas.microsoft.com/office/drawing/2014/main" id="{B9DFFBD9-C8CF-4E45-82BF-EEB17935464A}"/>
              </a:ext>
            </a:extLst>
          </p:cNvPr>
          <p:cNvSpPr>
            <a:spLocks noGrp="1"/>
          </p:cNvSpPr>
          <p:nvPr>
            <p:ph type="sldNum" sz="quarter" idx="12"/>
          </p:nvPr>
        </p:nvSpPr>
        <p:spPr/>
        <p:txBody>
          <a:bodyPr/>
          <a:lstStyle/>
          <a:p>
            <a:fld id="{3CF083E9-DFAD-4B49-BA93-A12BAD8B9168}" type="slidenum">
              <a:rPr lang="en-US" smtClean="0"/>
              <a:t>2</a:t>
            </a:fld>
            <a:endParaRPr lang="en-US"/>
          </a:p>
        </p:txBody>
      </p:sp>
    </p:spTree>
    <p:extLst>
      <p:ext uri="{BB962C8B-B14F-4D97-AF65-F5344CB8AC3E}">
        <p14:creationId xmlns:p14="http://schemas.microsoft.com/office/powerpoint/2010/main" val="1324143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53A64-CD20-9B43-879B-845FD6B7C18F}"/>
              </a:ext>
            </a:extLst>
          </p:cNvPr>
          <p:cNvSpPr>
            <a:spLocks noGrp="1"/>
          </p:cNvSpPr>
          <p:nvPr>
            <p:ph type="title"/>
          </p:nvPr>
        </p:nvSpPr>
        <p:spPr/>
        <p:txBody>
          <a:bodyPr/>
          <a:lstStyle/>
          <a:p>
            <a:r>
              <a:rPr lang="en-US" dirty="0"/>
              <a:t>That’s All Folks!</a:t>
            </a:r>
          </a:p>
        </p:txBody>
      </p:sp>
      <p:sp>
        <p:nvSpPr>
          <p:cNvPr id="4" name="Slide Number Placeholder 3">
            <a:extLst>
              <a:ext uri="{FF2B5EF4-FFF2-40B4-BE49-F238E27FC236}">
                <a16:creationId xmlns:a16="http://schemas.microsoft.com/office/drawing/2014/main" id="{BA581B87-BDEA-2A4B-98DA-427737D16D7E}"/>
              </a:ext>
            </a:extLst>
          </p:cNvPr>
          <p:cNvSpPr>
            <a:spLocks noGrp="1"/>
          </p:cNvSpPr>
          <p:nvPr>
            <p:ph type="sldNum" sz="quarter" idx="12"/>
          </p:nvPr>
        </p:nvSpPr>
        <p:spPr/>
        <p:txBody>
          <a:bodyPr/>
          <a:lstStyle/>
          <a:p>
            <a:fld id="{3CF083E9-DFAD-4B49-BA93-A12BAD8B9168}" type="slidenum">
              <a:rPr lang="en-US" smtClean="0"/>
              <a:t>20</a:t>
            </a:fld>
            <a:endParaRPr lang="en-US"/>
          </a:p>
        </p:txBody>
      </p:sp>
      <p:pic>
        <p:nvPicPr>
          <p:cNvPr id="8" name="Picture 7">
            <a:extLst>
              <a:ext uri="{FF2B5EF4-FFF2-40B4-BE49-F238E27FC236}">
                <a16:creationId xmlns:a16="http://schemas.microsoft.com/office/drawing/2014/main" id="{1963A633-DCED-B74A-AC10-14992AEC4569}"/>
              </a:ext>
            </a:extLst>
          </p:cNvPr>
          <p:cNvPicPr>
            <a:picLocks noChangeAspect="1"/>
          </p:cNvPicPr>
          <p:nvPr/>
        </p:nvPicPr>
        <p:blipFill>
          <a:blip r:embed="rId2"/>
          <a:stretch>
            <a:fillRect/>
          </a:stretch>
        </p:blipFill>
        <p:spPr>
          <a:xfrm>
            <a:off x="399979" y="1670404"/>
            <a:ext cx="6362843" cy="4822471"/>
          </a:xfrm>
          <a:prstGeom prst="rect">
            <a:avLst/>
          </a:prstGeom>
        </p:spPr>
      </p:pic>
      <p:sp>
        <p:nvSpPr>
          <p:cNvPr id="9" name="Content Placeholder 8">
            <a:extLst>
              <a:ext uri="{FF2B5EF4-FFF2-40B4-BE49-F238E27FC236}">
                <a16:creationId xmlns:a16="http://schemas.microsoft.com/office/drawing/2014/main" id="{86219B29-1A9F-3D40-990F-CB74BC21C3F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43815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C0A5C-4988-6B47-B9C2-DB7868585433}"/>
              </a:ext>
            </a:extLst>
          </p:cNvPr>
          <p:cNvSpPr>
            <a:spLocks noGrp="1"/>
          </p:cNvSpPr>
          <p:nvPr>
            <p:ph type="title"/>
          </p:nvPr>
        </p:nvSpPr>
        <p:spPr/>
        <p:txBody>
          <a:bodyPr/>
          <a:lstStyle/>
          <a:p>
            <a:r>
              <a:rPr lang="en-US" b="1" dirty="0"/>
              <a:t>But How Can Scientists Consider Alternative Explanations They Have Not Thought Of?  </a:t>
            </a:r>
          </a:p>
        </p:txBody>
      </p:sp>
      <p:sp>
        <p:nvSpPr>
          <p:cNvPr id="3" name="Content Placeholder 2">
            <a:extLst>
              <a:ext uri="{FF2B5EF4-FFF2-40B4-BE49-F238E27FC236}">
                <a16:creationId xmlns:a16="http://schemas.microsoft.com/office/drawing/2014/main" id="{E27A4C50-75C6-C74B-ABF9-65DB5DE05DAF}"/>
              </a:ext>
            </a:extLst>
          </p:cNvPr>
          <p:cNvSpPr>
            <a:spLocks noGrp="1"/>
          </p:cNvSpPr>
          <p:nvPr>
            <p:ph idx="1"/>
          </p:nvPr>
        </p:nvSpPr>
        <p:spPr/>
        <p:txBody>
          <a:bodyPr/>
          <a:lstStyle/>
          <a:p>
            <a:r>
              <a:rPr lang="en-US" dirty="0"/>
              <a:t>Long literature in the social sciences on “model building”</a:t>
            </a:r>
          </a:p>
          <a:p>
            <a:r>
              <a:rPr lang="en-US" dirty="0"/>
              <a:t>Much of it is vague heuristics or evades the question in the title.</a:t>
            </a:r>
          </a:p>
          <a:p>
            <a:pPr marL="0" indent="0">
              <a:buNone/>
            </a:pPr>
            <a:r>
              <a:rPr lang="en-US" dirty="0"/>
              <a:t>(examples: Cowles Commission; Herman </a:t>
            </a:r>
            <a:r>
              <a:rPr lang="en-US" dirty="0" err="1"/>
              <a:t>Wold</a:t>
            </a:r>
            <a:r>
              <a:rPr lang="en-US" dirty="0"/>
              <a:t>, </a:t>
            </a:r>
            <a:r>
              <a:rPr lang="en-US" i="1" dirty="0"/>
              <a:t>Theoretical Empiricism: A General Rationale for Theoretical Model Building</a:t>
            </a:r>
            <a:r>
              <a:rPr lang="en-US" dirty="0"/>
              <a:t>, 1985.)</a:t>
            </a:r>
          </a:p>
          <a:p>
            <a:r>
              <a:rPr lang="en-US" dirty="0"/>
              <a:t>Arthur Goldberg: let the data be your guide.</a:t>
            </a:r>
          </a:p>
        </p:txBody>
      </p:sp>
      <p:sp>
        <p:nvSpPr>
          <p:cNvPr id="4" name="Slide Number Placeholder 3">
            <a:extLst>
              <a:ext uri="{FF2B5EF4-FFF2-40B4-BE49-F238E27FC236}">
                <a16:creationId xmlns:a16="http://schemas.microsoft.com/office/drawing/2014/main" id="{9B9C068D-DD52-A645-AFEC-27F76987702E}"/>
              </a:ext>
            </a:extLst>
          </p:cNvPr>
          <p:cNvSpPr>
            <a:spLocks noGrp="1"/>
          </p:cNvSpPr>
          <p:nvPr>
            <p:ph type="sldNum" sz="quarter" idx="12"/>
          </p:nvPr>
        </p:nvSpPr>
        <p:spPr/>
        <p:txBody>
          <a:bodyPr/>
          <a:lstStyle/>
          <a:p>
            <a:fld id="{3CF083E9-DFAD-4B49-BA93-A12BAD8B9168}" type="slidenum">
              <a:rPr lang="en-US" smtClean="0"/>
              <a:t>3</a:t>
            </a:fld>
            <a:endParaRPr lang="en-US"/>
          </a:p>
        </p:txBody>
      </p:sp>
    </p:spTree>
    <p:extLst>
      <p:ext uri="{BB962C8B-B14F-4D97-AF65-F5344CB8AC3E}">
        <p14:creationId xmlns:p14="http://schemas.microsoft.com/office/powerpoint/2010/main" val="1216552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9EFFB-E38E-CD4D-BE67-4CC69D334607}"/>
              </a:ext>
            </a:extLst>
          </p:cNvPr>
          <p:cNvSpPr>
            <a:spLocks noGrp="1"/>
          </p:cNvSpPr>
          <p:nvPr>
            <p:ph type="title"/>
          </p:nvPr>
        </p:nvSpPr>
        <p:spPr/>
        <p:txBody>
          <a:bodyPr/>
          <a:lstStyle/>
          <a:p>
            <a:r>
              <a:rPr lang="en-US" b="1" dirty="0"/>
              <a:t>Searching for a Causal Model: An Example</a:t>
            </a:r>
          </a:p>
        </p:txBody>
      </p:sp>
      <p:sp>
        <p:nvSpPr>
          <p:cNvPr id="3" name="Content Placeholder 2">
            <a:extLst>
              <a:ext uri="{FF2B5EF4-FFF2-40B4-BE49-F238E27FC236}">
                <a16:creationId xmlns:a16="http://schemas.microsoft.com/office/drawing/2014/main" id="{EF3FB819-A81E-BB40-8C52-B3A5E7DDEA8F}"/>
              </a:ext>
            </a:extLst>
          </p:cNvPr>
          <p:cNvSpPr>
            <a:spLocks noGrp="1"/>
          </p:cNvSpPr>
          <p:nvPr>
            <p:ph idx="1"/>
          </p:nvPr>
        </p:nvSpPr>
        <p:spPr/>
        <p:txBody>
          <a:bodyPr/>
          <a:lstStyle/>
          <a:p>
            <a:pPr marL="0" indent="0">
              <a:buNone/>
            </a:pPr>
            <a:r>
              <a:rPr lang="en-US" dirty="0"/>
              <a:t>Arthur Goldberg, 1966</a:t>
            </a:r>
          </a:p>
          <a:p>
            <a:pPr marL="0" indent="0">
              <a:buNone/>
            </a:pPr>
            <a:endParaRPr lang="en-US" dirty="0"/>
          </a:p>
          <a:p>
            <a:pPr marL="0" indent="0">
              <a:buNone/>
            </a:pPr>
            <a:r>
              <a:rPr lang="en-US" dirty="0"/>
              <a:t>Ok, he didn’t win a Nobel, but his collaborator</a:t>
            </a:r>
          </a:p>
          <a:p>
            <a:pPr marL="0" indent="0">
              <a:buNone/>
            </a:pPr>
            <a:r>
              <a:rPr lang="en-US" dirty="0"/>
              <a:t>Lawrence Klein did, and he wrote the (ok, a)</a:t>
            </a:r>
          </a:p>
          <a:p>
            <a:pPr marL="0" indent="0">
              <a:buNone/>
            </a:pPr>
            <a:r>
              <a:rPr lang="en-US" dirty="0"/>
              <a:t>book on econometrics.</a:t>
            </a:r>
          </a:p>
        </p:txBody>
      </p:sp>
      <p:pic>
        <p:nvPicPr>
          <p:cNvPr id="5" name="Picture 4">
            <a:extLst>
              <a:ext uri="{FF2B5EF4-FFF2-40B4-BE49-F238E27FC236}">
                <a16:creationId xmlns:a16="http://schemas.microsoft.com/office/drawing/2014/main" id="{3801447D-EE30-7D4C-8C21-6F27FC2E0944}"/>
              </a:ext>
            </a:extLst>
          </p:cNvPr>
          <p:cNvPicPr>
            <a:picLocks noChangeAspect="1"/>
          </p:cNvPicPr>
          <p:nvPr/>
        </p:nvPicPr>
        <p:blipFill>
          <a:blip r:embed="rId2"/>
          <a:stretch>
            <a:fillRect/>
          </a:stretch>
        </p:blipFill>
        <p:spPr>
          <a:xfrm>
            <a:off x="8288215" y="1775397"/>
            <a:ext cx="3391388" cy="4451794"/>
          </a:xfrm>
          <a:prstGeom prst="rect">
            <a:avLst/>
          </a:prstGeom>
        </p:spPr>
      </p:pic>
      <p:sp>
        <p:nvSpPr>
          <p:cNvPr id="6" name="Slide Number Placeholder 5">
            <a:extLst>
              <a:ext uri="{FF2B5EF4-FFF2-40B4-BE49-F238E27FC236}">
                <a16:creationId xmlns:a16="http://schemas.microsoft.com/office/drawing/2014/main" id="{D6F4CCE2-0E82-B844-BAD3-4E4E99CC9078}"/>
              </a:ext>
            </a:extLst>
          </p:cNvPr>
          <p:cNvSpPr>
            <a:spLocks noGrp="1"/>
          </p:cNvSpPr>
          <p:nvPr>
            <p:ph type="sldNum" sz="quarter" idx="12"/>
          </p:nvPr>
        </p:nvSpPr>
        <p:spPr/>
        <p:txBody>
          <a:bodyPr/>
          <a:lstStyle/>
          <a:p>
            <a:fld id="{3CF083E9-DFAD-4B49-BA93-A12BAD8B9168}" type="slidenum">
              <a:rPr lang="en-US" smtClean="0"/>
              <a:t>4</a:t>
            </a:fld>
            <a:endParaRPr lang="en-US"/>
          </a:p>
        </p:txBody>
      </p:sp>
    </p:spTree>
    <p:extLst>
      <p:ext uri="{BB962C8B-B14F-4D97-AF65-F5344CB8AC3E}">
        <p14:creationId xmlns:p14="http://schemas.microsoft.com/office/powerpoint/2010/main" val="1535371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114E4-8A1E-3D4A-93EB-B7B726B8CA88}"/>
              </a:ext>
            </a:extLst>
          </p:cNvPr>
          <p:cNvSpPr>
            <a:spLocks noGrp="1"/>
          </p:cNvSpPr>
          <p:nvPr>
            <p:ph type="title"/>
          </p:nvPr>
        </p:nvSpPr>
        <p:spPr/>
        <p:txBody>
          <a:bodyPr>
            <a:normAutofit fontScale="90000"/>
          </a:bodyPr>
          <a:lstStyle/>
          <a:p>
            <a:r>
              <a:rPr lang="en-US" sz="4000" b="1" dirty="0"/>
              <a:t>Discerning a Causal Pattern among Data on Voting Behavior, </a:t>
            </a:r>
            <a:r>
              <a:rPr lang="en-US" sz="4000" b="1" i="1" dirty="0"/>
              <a:t>The American Political Science Review </a:t>
            </a:r>
            <a:r>
              <a:rPr lang="en-US" sz="4000" b="1" dirty="0"/>
              <a:t>, Vol. 60, No. 4 (Dec., 1966), pp. 913-922 </a:t>
            </a:r>
            <a:br>
              <a:rPr lang="en-US" b="1" dirty="0"/>
            </a:br>
            <a:endParaRPr lang="en-US" b="1" dirty="0"/>
          </a:p>
        </p:txBody>
      </p:sp>
      <p:sp>
        <p:nvSpPr>
          <p:cNvPr id="3" name="Content Placeholder 2">
            <a:extLst>
              <a:ext uri="{FF2B5EF4-FFF2-40B4-BE49-F238E27FC236}">
                <a16:creationId xmlns:a16="http://schemas.microsoft.com/office/drawing/2014/main" id="{BA924655-8760-A54D-9103-6D0589BF0191}"/>
              </a:ext>
            </a:extLst>
          </p:cNvPr>
          <p:cNvSpPr>
            <a:spLocks noGrp="1"/>
          </p:cNvSpPr>
          <p:nvPr>
            <p:ph idx="1"/>
          </p:nvPr>
        </p:nvSpPr>
        <p:spPr>
          <a:xfrm>
            <a:off x="838200" y="1825625"/>
            <a:ext cx="10515600" cy="4667250"/>
          </a:xfrm>
        </p:spPr>
        <p:txBody>
          <a:bodyPr>
            <a:normAutofit lnSpcReduction="10000"/>
          </a:bodyPr>
          <a:lstStyle/>
          <a:p>
            <a:pPr marL="0" indent="0">
              <a:buNone/>
            </a:pPr>
            <a:r>
              <a:rPr lang="en-US" dirty="0"/>
              <a:t>“Since it is the case that causal impacts should appear as non-zero value regression coefficients, causal models in which any of the variables con- tribute directly to less than the full set of sub- sequent variables have implied zero value regression coefficients. Hubert Blalock points out that such regression coefficients imply zero value correlation coefficients. It thus becomes possible with the aid of partial correlation coefficients to make an empirically based decision among alternate causal models purporting to describe the causal relationships within the same set of variables. This is the technique which will be used in the present analysis.”</a:t>
            </a:r>
          </a:p>
          <a:p>
            <a:pPr marL="0" indent="0">
              <a:buNone/>
            </a:pPr>
            <a:endParaRPr lang="en-US" dirty="0"/>
          </a:p>
          <a:p>
            <a:pPr marL="0" indent="0">
              <a:buNone/>
            </a:pPr>
            <a:r>
              <a:rPr lang="en-US" dirty="0"/>
              <a:t>E.g.   If </a:t>
            </a:r>
            <a:r>
              <a:rPr lang="en-US" dirty="0" err="1"/>
              <a:t>r</a:t>
            </a:r>
            <a:r>
              <a:rPr lang="en-US" sz="3600" baseline="-25000" dirty="0" err="1"/>
              <a:t>XZ</a:t>
            </a:r>
            <a:r>
              <a:rPr lang="en-US" dirty="0"/>
              <a:t> ≠ 0 and </a:t>
            </a:r>
            <a:r>
              <a:rPr lang="en-US" dirty="0" err="1"/>
              <a:t>r</a:t>
            </a:r>
            <a:r>
              <a:rPr lang="en-US" sz="3600" baseline="-25000" dirty="0" err="1"/>
              <a:t>XZ</a:t>
            </a:r>
            <a:r>
              <a:rPr lang="en-US" sz="3600" baseline="-25000" dirty="0"/>
              <a:t> .Y </a:t>
            </a:r>
            <a:r>
              <a:rPr lang="en-US" dirty="0"/>
              <a:t>= 0 then infer Y is causally between X and Z</a:t>
            </a:r>
          </a:p>
        </p:txBody>
      </p:sp>
      <p:sp>
        <p:nvSpPr>
          <p:cNvPr id="4" name="Slide Number Placeholder 3">
            <a:extLst>
              <a:ext uri="{FF2B5EF4-FFF2-40B4-BE49-F238E27FC236}">
                <a16:creationId xmlns:a16="http://schemas.microsoft.com/office/drawing/2014/main" id="{FD18A823-38BF-9D42-87EB-0A037546ED6D}"/>
              </a:ext>
            </a:extLst>
          </p:cNvPr>
          <p:cNvSpPr>
            <a:spLocks noGrp="1"/>
          </p:cNvSpPr>
          <p:nvPr>
            <p:ph type="sldNum" sz="quarter" idx="12"/>
          </p:nvPr>
        </p:nvSpPr>
        <p:spPr/>
        <p:txBody>
          <a:bodyPr/>
          <a:lstStyle/>
          <a:p>
            <a:fld id="{3CF083E9-DFAD-4B49-BA93-A12BAD8B9168}" type="slidenum">
              <a:rPr lang="en-US" smtClean="0"/>
              <a:t>5</a:t>
            </a:fld>
            <a:endParaRPr lang="en-US"/>
          </a:p>
        </p:txBody>
      </p:sp>
    </p:spTree>
    <p:extLst>
      <p:ext uri="{BB962C8B-B14F-4D97-AF65-F5344CB8AC3E}">
        <p14:creationId xmlns:p14="http://schemas.microsoft.com/office/powerpoint/2010/main" val="4125602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0A302-F7F7-D64E-9CA5-FA5641CE03E9}"/>
              </a:ext>
            </a:extLst>
          </p:cNvPr>
          <p:cNvSpPr>
            <a:spLocks noGrp="1"/>
          </p:cNvSpPr>
          <p:nvPr>
            <p:ph type="title"/>
          </p:nvPr>
        </p:nvSpPr>
        <p:spPr>
          <a:xfrm>
            <a:off x="386787" y="0"/>
            <a:ext cx="10515600" cy="1325563"/>
          </a:xfrm>
        </p:spPr>
        <p:txBody>
          <a:bodyPr/>
          <a:lstStyle/>
          <a:p>
            <a:r>
              <a:rPr lang="en-US" b="1" dirty="0"/>
              <a:t>Goldberg’s Data</a:t>
            </a:r>
          </a:p>
        </p:txBody>
      </p:sp>
      <p:sp>
        <p:nvSpPr>
          <p:cNvPr id="3" name="Content Placeholder 2">
            <a:extLst>
              <a:ext uri="{FF2B5EF4-FFF2-40B4-BE49-F238E27FC236}">
                <a16:creationId xmlns:a16="http://schemas.microsoft.com/office/drawing/2014/main" id="{66792424-F6A9-B249-8D65-FE6B2CF0C260}"/>
              </a:ext>
            </a:extLst>
          </p:cNvPr>
          <p:cNvSpPr>
            <a:spLocks noGrp="1"/>
          </p:cNvSpPr>
          <p:nvPr>
            <p:ph idx="1"/>
          </p:nvPr>
        </p:nvSpPr>
        <p:spPr>
          <a:xfrm>
            <a:off x="1289613" y="1222750"/>
            <a:ext cx="9416970" cy="2526455"/>
          </a:xfrm>
        </p:spPr>
        <p:txBody>
          <a:bodyPr>
            <a:normAutofit fontScale="77500" lnSpcReduction="20000"/>
          </a:bodyPr>
          <a:lstStyle/>
          <a:p>
            <a:pPr marL="0" indent="0">
              <a:buNone/>
            </a:pPr>
            <a:r>
              <a:rPr lang="en-US" b="1" dirty="0"/>
              <a:t>Variables:</a:t>
            </a:r>
          </a:p>
          <a:p>
            <a:r>
              <a:rPr lang="en-US" dirty="0"/>
              <a:t>father’s sociological characteristics (FSC); </a:t>
            </a:r>
          </a:p>
          <a:p>
            <a:r>
              <a:rPr lang="en-US" dirty="0"/>
              <a:t>father’s party identification (FPI); </a:t>
            </a:r>
          </a:p>
          <a:p>
            <a:r>
              <a:rPr lang="en-US" dirty="0"/>
              <a:t>respondent’s sociological characteristics (RSC); </a:t>
            </a:r>
          </a:p>
          <a:p>
            <a:r>
              <a:rPr lang="en-US" dirty="0"/>
              <a:t>respondent’s party identification (RPI </a:t>
            </a:r>
          </a:p>
          <a:p>
            <a:r>
              <a:rPr lang="en-US" dirty="0"/>
              <a:t>respondent’s partisan attitudes (RPA)</a:t>
            </a:r>
          </a:p>
          <a:p>
            <a:r>
              <a:rPr lang="en-US" dirty="0"/>
              <a:t>respondent’s vote (RV ) for U. S. President in 1956 (Eisenhower vs. Stevenson). </a:t>
            </a:r>
          </a:p>
        </p:txBody>
      </p:sp>
      <p:sp>
        <p:nvSpPr>
          <p:cNvPr id="4" name="TextBox 3">
            <a:extLst>
              <a:ext uri="{FF2B5EF4-FFF2-40B4-BE49-F238E27FC236}">
                <a16:creationId xmlns:a16="http://schemas.microsoft.com/office/drawing/2014/main" id="{90FF4773-1D02-894A-AC35-4FA9070BB50D}"/>
              </a:ext>
            </a:extLst>
          </p:cNvPr>
          <p:cNvSpPr txBox="1"/>
          <p:nvPr/>
        </p:nvSpPr>
        <p:spPr>
          <a:xfrm>
            <a:off x="201592" y="3750996"/>
            <a:ext cx="11859227" cy="461665"/>
          </a:xfrm>
          <a:prstGeom prst="rect">
            <a:avLst/>
          </a:prstGeom>
          <a:noFill/>
          <a:ln w="38100">
            <a:solidFill>
              <a:srgbClr val="FF0000"/>
            </a:solidFill>
          </a:ln>
        </p:spPr>
        <p:txBody>
          <a:bodyPr wrap="square" rtlCol="0">
            <a:spAutoFit/>
          </a:bodyPr>
          <a:lstStyle/>
          <a:p>
            <a:r>
              <a:rPr lang="en-US" sz="2400" dirty="0"/>
              <a:t>Goldberg assumes variables later in this list are not causes of previous variables, and linearity</a:t>
            </a:r>
          </a:p>
        </p:txBody>
      </p:sp>
      <p:pic>
        <p:nvPicPr>
          <p:cNvPr id="6" name="Picture 5">
            <a:extLst>
              <a:ext uri="{FF2B5EF4-FFF2-40B4-BE49-F238E27FC236}">
                <a16:creationId xmlns:a16="http://schemas.microsoft.com/office/drawing/2014/main" id="{C2EE9916-1FF5-9749-840E-86E9102E543A}"/>
              </a:ext>
            </a:extLst>
          </p:cNvPr>
          <p:cNvPicPr>
            <a:picLocks noChangeAspect="1"/>
          </p:cNvPicPr>
          <p:nvPr/>
        </p:nvPicPr>
        <p:blipFill>
          <a:blip r:embed="rId2"/>
          <a:stretch>
            <a:fillRect/>
          </a:stretch>
        </p:blipFill>
        <p:spPr>
          <a:xfrm>
            <a:off x="1142857" y="4296011"/>
            <a:ext cx="6354538" cy="2092348"/>
          </a:xfrm>
          <a:prstGeom prst="rect">
            <a:avLst/>
          </a:prstGeom>
        </p:spPr>
      </p:pic>
      <p:sp>
        <p:nvSpPr>
          <p:cNvPr id="7" name="TextBox 6">
            <a:extLst>
              <a:ext uri="{FF2B5EF4-FFF2-40B4-BE49-F238E27FC236}">
                <a16:creationId xmlns:a16="http://schemas.microsoft.com/office/drawing/2014/main" id="{6BBF3F13-2A8D-FA4E-AAE6-FA8E57E62642}"/>
              </a:ext>
            </a:extLst>
          </p:cNvPr>
          <p:cNvSpPr txBox="1"/>
          <p:nvPr/>
        </p:nvSpPr>
        <p:spPr>
          <a:xfrm>
            <a:off x="8634714" y="4953965"/>
            <a:ext cx="2604304" cy="646331"/>
          </a:xfrm>
          <a:prstGeom prst="rect">
            <a:avLst/>
          </a:prstGeom>
          <a:noFill/>
          <a:ln w="28575">
            <a:solidFill>
              <a:srgbClr val="FF0000"/>
            </a:solidFill>
          </a:ln>
        </p:spPr>
        <p:txBody>
          <a:bodyPr wrap="square" rtlCol="0">
            <a:spAutoFit/>
          </a:bodyPr>
          <a:lstStyle/>
          <a:p>
            <a:r>
              <a:rPr lang="en-US" dirty="0"/>
              <a:t>Correlations</a:t>
            </a:r>
          </a:p>
          <a:p>
            <a:r>
              <a:rPr lang="en-US" dirty="0"/>
              <a:t>N = 645</a:t>
            </a:r>
          </a:p>
        </p:txBody>
      </p:sp>
      <p:sp>
        <p:nvSpPr>
          <p:cNvPr id="8" name="Slide Number Placeholder 7">
            <a:extLst>
              <a:ext uri="{FF2B5EF4-FFF2-40B4-BE49-F238E27FC236}">
                <a16:creationId xmlns:a16="http://schemas.microsoft.com/office/drawing/2014/main" id="{0680EDA3-9EDF-C849-84C8-51FA4A26197C}"/>
              </a:ext>
            </a:extLst>
          </p:cNvPr>
          <p:cNvSpPr>
            <a:spLocks noGrp="1"/>
          </p:cNvSpPr>
          <p:nvPr>
            <p:ph type="sldNum" sz="quarter" idx="12"/>
          </p:nvPr>
        </p:nvSpPr>
        <p:spPr/>
        <p:txBody>
          <a:bodyPr/>
          <a:lstStyle/>
          <a:p>
            <a:fld id="{3CF083E9-DFAD-4B49-BA93-A12BAD8B9168}" type="slidenum">
              <a:rPr lang="en-US" smtClean="0"/>
              <a:t>6</a:t>
            </a:fld>
            <a:endParaRPr lang="en-US"/>
          </a:p>
        </p:txBody>
      </p:sp>
    </p:spTree>
    <p:extLst>
      <p:ext uri="{BB962C8B-B14F-4D97-AF65-F5344CB8AC3E}">
        <p14:creationId xmlns:p14="http://schemas.microsoft.com/office/powerpoint/2010/main" val="1314527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ED326-9C55-9148-B036-8E891BD887E5}"/>
              </a:ext>
            </a:extLst>
          </p:cNvPr>
          <p:cNvSpPr>
            <a:spLocks noGrp="1"/>
          </p:cNvSpPr>
          <p:nvPr>
            <p:ph type="title"/>
          </p:nvPr>
        </p:nvSpPr>
        <p:spPr>
          <a:xfrm>
            <a:off x="838200" y="538745"/>
            <a:ext cx="10515600" cy="583999"/>
          </a:xfrm>
        </p:spPr>
        <p:txBody>
          <a:bodyPr>
            <a:normAutofit fontScale="90000"/>
          </a:bodyPr>
          <a:lstStyle/>
          <a:p>
            <a:r>
              <a:rPr lang="en-US" b="1" dirty="0"/>
              <a:t>Goldberg’s Search Spaces</a:t>
            </a:r>
            <a:br>
              <a:rPr lang="en-US" b="1" dirty="0"/>
            </a:br>
            <a:endParaRPr lang="en-US" dirty="0"/>
          </a:p>
        </p:txBody>
      </p:sp>
      <p:sp>
        <p:nvSpPr>
          <p:cNvPr id="4" name="Content Placeholder 3">
            <a:extLst>
              <a:ext uri="{FF2B5EF4-FFF2-40B4-BE49-F238E27FC236}">
                <a16:creationId xmlns:a16="http://schemas.microsoft.com/office/drawing/2014/main" id="{418B47C7-E785-7643-AB32-7707FE381FB7}"/>
              </a:ext>
            </a:extLst>
          </p:cNvPr>
          <p:cNvSpPr txBox="1">
            <a:spLocks noGrp="1"/>
          </p:cNvSpPr>
          <p:nvPr>
            <p:ph idx="1"/>
          </p:nvPr>
        </p:nvSpPr>
        <p:spPr>
          <a:xfrm>
            <a:off x="629856" y="1122744"/>
            <a:ext cx="10515600" cy="6159635"/>
          </a:xfrm>
          <a:prstGeom prst="rect">
            <a:avLst/>
          </a:prstGeom>
          <a:noFill/>
        </p:spPr>
        <p:txBody>
          <a:bodyPr wrap="square" rtlCol="0">
            <a:spAutoFit/>
          </a:bodyPr>
          <a:lstStyle/>
          <a:p>
            <a:r>
              <a:rPr lang="en-US" dirty="0"/>
              <a:t>Goldberg calculates the number of possible adjacencies in the graph and says:</a:t>
            </a:r>
          </a:p>
          <a:p>
            <a:pPr marL="0" indent="0">
              <a:buNone/>
            </a:pPr>
            <a:r>
              <a:rPr lang="en-US" dirty="0"/>
              <a:t>“Given the assumption of a unidirectional causal ordering, there are fifteen possible causal arrows in a six variable model.”</a:t>
            </a:r>
          </a:p>
          <a:p>
            <a:pPr marL="0" indent="0">
              <a:buNone/>
            </a:pPr>
            <a:r>
              <a:rPr lang="en-US" dirty="0"/>
              <a:t>…….</a:t>
            </a:r>
          </a:p>
          <a:p>
            <a:r>
              <a:rPr lang="en-US" dirty="0"/>
              <a:t>But there are two possible directions for each adjacency.  </a:t>
            </a:r>
          </a:p>
          <a:p>
            <a:r>
              <a:rPr lang="en-US" dirty="0"/>
              <a:t>There are </a:t>
            </a:r>
            <a:r>
              <a:rPr lang="en-US" b="1" dirty="0"/>
              <a:t>3,781,503 </a:t>
            </a:r>
            <a:r>
              <a:rPr lang="en-US" dirty="0"/>
              <a:t>directed acyclic graphs on six vertices.</a:t>
            </a:r>
          </a:p>
          <a:p>
            <a:r>
              <a:rPr lang="en-US" dirty="0"/>
              <a:t> Assuming that RV is not a cause of any of the other variables, there are </a:t>
            </a:r>
            <a:r>
              <a:rPr lang="en-US" b="1" dirty="0"/>
              <a:t>936,992</a:t>
            </a:r>
            <a:r>
              <a:rPr lang="en-US" dirty="0"/>
              <a:t> acyclic graphs. </a:t>
            </a:r>
          </a:p>
          <a:p>
            <a:r>
              <a:rPr lang="en-US" dirty="0"/>
              <a:t>Assuming Goldberg’s list ordering there are </a:t>
            </a:r>
            <a:r>
              <a:rPr lang="en-US" b="1" dirty="0"/>
              <a:t>16,384</a:t>
            </a:r>
            <a:r>
              <a:rPr lang="en-US" dirty="0"/>
              <a:t> directed acyclic graphs.</a:t>
            </a:r>
          </a:p>
          <a:p>
            <a:r>
              <a:rPr lang="en-US" dirty="0"/>
              <a:t>How can Goldberg consider all of these? He cannot, and he does not.</a:t>
            </a:r>
          </a:p>
          <a:p>
            <a:endParaRPr lang="en-US" dirty="0"/>
          </a:p>
        </p:txBody>
      </p:sp>
      <p:sp>
        <p:nvSpPr>
          <p:cNvPr id="5" name="Slide Number Placeholder 4">
            <a:extLst>
              <a:ext uri="{FF2B5EF4-FFF2-40B4-BE49-F238E27FC236}">
                <a16:creationId xmlns:a16="http://schemas.microsoft.com/office/drawing/2014/main" id="{BB363188-9D13-5C4B-B7B2-69D390583EDA}"/>
              </a:ext>
            </a:extLst>
          </p:cNvPr>
          <p:cNvSpPr>
            <a:spLocks noGrp="1"/>
          </p:cNvSpPr>
          <p:nvPr>
            <p:ph type="sldNum" sz="quarter" idx="12"/>
          </p:nvPr>
        </p:nvSpPr>
        <p:spPr/>
        <p:txBody>
          <a:bodyPr/>
          <a:lstStyle/>
          <a:p>
            <a:fld id="{3CF083E9-DFAD-4B49-BA93-A12BAD8B9168}" type="slidenum">
              <a:rPr lang="en-US" smtClean="0"/>
              <a:t>7</a:t>
            </a:fld>
            <a:endParaRPr lang="en-US"/>
          </a:p>
        </p:txBody>
      </p:sp>
    </p:spTree>
    <p:extLst>
      <p:ext uri="{BB962C8B-B14F-4D97-AF65-F5344CB8AC3E}">
        <p14:creationId xmlns:p14="http://schemas.microsoft.com/office/powerpoint/2010/main" val="4191468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22BCF-1E1A-5645-9160-2A33E0C1B553}"/>
              </a:ext>
            </a:extLst>
          </p:cNvPr>
          <p:cNvSpPr>
            <a:spLocks noGrp="1"/>
          </p:cNvSpPr>
          <p:nvPr>
            <p:ph type="title"/>
          </p:nvPr>
        </p:nvSpPr>
        <p:spPr/>
        <p:txBody>
          <a:bodyPr/>
          <a:lstStyle/>
          <a:p>
            <a:r>
              <a:rPr lang="en-US" b="1" dirty="0"/>
              <a:t>Goldberg’s Search: Model 1</a:t>
            </a:r>
          </a:p>
        </p:txBody>
      </p:sp>
      <p:pic>
        <p:nvPicPr>
          <p:cNvPr id="7" name="Content Placeholder 6">
            <a:extLst>
              <a:ext uri="{FF2B5EF4-FFF2-40B4-BE49-F238E27FC236}">
                <a16:creationId xmlns:a16="http://schemas.microsoft.com/office/drawing/2014/main" id="{011B88BE-1310-AE46-B0EE-42398C650B6F}"/>
              </a:ext>
            </a:extLst>
          </p:cNvPr>
          <p:cNvPicPr>
            <a:picLocks noGrp="1" noChangeAspect="1"/>
          </p:cNvPicPr>
          <p:nvPr>
            <p:ph idx="1"/>
          </p:nvPr>
        </p:nvPicPr>
        <p:blipFill>
          <a:blip r:embed="rId2"/>
          <a:stretch>
            <a:fillRect/>
          </a:stretch>
        </p:blipFill>
        <p:spPr>
          <a:xfrm>
            <a:off x="525644" y="1536258"/>
            <a:ext cx="6093133" cy="3892269"/>
          </a:xfrm>
        </p:spPr>
      </p:pic>
      <p:sp>
        <p:nvSpPr>
          <p:cNvPr id="10" name="Slide Number Placeholder 9">
            <a:extLst>
              <a:ext uri="{FF2B5EF4-FFF2-40B4-BE49-F238E27FC236}">
                <a16:creationId xmlns:a16="http://schemas.microsoft.com/office/drawing/2014/main" id="{65E8D3A6-ABD8-6C48-9B90-EE406BFB0F45}"/>
              </a:ext>
            </a:extLst>
          </p:cNvPr>
          <p:cNvSpPr>
            <a:spLocks noGrp="1"/>
          </p:cNvSpPr>
          <p:nvPr>
            <p:ph type="sldNum" sz="quarter" idx="12"/>
          </p:nvPr>
        </p:nvSpPr>
        <p:spPr/>
        <p:txBody>
          <a:bodyPr/>
          <a:lstStyle/>
          <a:p>
            <a:fld id="{3CF083E9-DFAD-4B49-BA93-A12BAD8B9168}" type="slidenum">
              <a:rPr lang="en-US" smtClean="0"/>
              <a:t>8</a:t>
            </a:fld>
            <a:endParaRPr lang="en-US"/>
          </a:p>
        </p:txBody>
      </p:sp>
    </p:spTree>
    <p:extLst>
      <p:ext uri="{BB962C8B-B14F-4D97-AF65-F5344CB8AC3E}">
        <p14:creationId xmlns:p14="http://schemas.microsoft.com/office/powerpoint/2010/main" val="668067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5347B-D21C-6348-A13E-91F3B394CE4B}"/>
              </a:ext>
            </a:extLst>
          </p:cNvPr>
          <p:cNvSpPr>
            <a:spLocks noGrp="1"/>
          </p:cNvSpPr>
          <p:nvPr>
            <p:ph type="title"/>
          </p:nvPr>
        </p:nvSpPr>
        <p:spPr/>
        <p:txBody>
          <a:bodyPr/>
          <a:lstStyle/>
          <a:p>
            <a:r>
              <a:rPr lang="en-US" b="1" dirty="0"/>
              <a:t>Goldberg’s Search: Model II</a:t>
            </a:r>
          </a:p>
        </p:txBody>
      </p:sp>
      <p:pic>
        <p:nvPicPr>
          <p:cNvPr id="5" name="Content Placeholder 4">
            <a:extLst>
              <a:ext uri="{FF2B5EF4-FFF2-40B4-BE49-F238E27FC236}">
                <a16:creationId xmlns:a16="http://schemas.microsoft.com/office/drawing/2014/main" id="{178EF7F4-C175-CD45-9C7E-F3CFC287C918}"/>
              </a:ext>
            </a:extLst>
          </p:cNvPr>
          <p:cNvPicPr>
            <a:picLocks noGrp="1" noChangeAspect="1"/>
          </p:cNvPicPr>
          <p:nvPr>
            <p:ph idx="1"/>
          </p:nvPr>
        </p:nvPicPr>
        <p:blipFill>
          <a:blip r:embed="rId2"/>
          <a:stretch>
            <a:fillRect/>
          </a:stretch>
        </p:blipFill>
        <p:spPr>
          <a:xfrm>
            <a:off x="648779" y="1630635"/>
            <a:ext cx="6590069" cy="4351338"/>
          </a:xfrm>
        </p:spPr>
      </p:pic>
      <p:sp>
        <p:nvSpPr>
          <p:cNvPr id="6" name="TextBox 5">
            <a:extLst>
              <a:ext uri="{FF2B5EF4-FFF2-40B4-BE49-F238E27FC236}">
                <a16:creationId xmlns:a16="http://schemas.microsoft.com/office/drawing/2014/main" id="{6C743518-AC78-CA41-8290-B8EE0A871D3D}"/>
              </a:ext>
            </a:extLst>
          </p:cNvPr>
          <p:cNvSpPr txBox="1"/>
          <p:nvPr/>
        </p:nvSpPr>
        <p:spPr>
          <a:xfrm>
            <a:off x="7092177" y="2152185"/>
            <a:ext cx="4137102" cy="4247317"/>
          </a:xfrm>
          <a:prstGeom prst="rect">
            <a:avLst/>
          </a:prstGeom>
          <a:noFill/>
          <a:ln>
            <a:solidFill>
              <a:srgbClr val="FF0000"/>
            </a:solidFill>
          </a:ln>
        </p:spPr>
        <p:txBody>
          <a:bodyPr wrap="square" rtlCol="0">
            <a:spAutoFit/>
          </a:bodyPr>
          <a:lstStyle/>
          <a:p>
            <a:r>
              <a:rPr lang="en-US" dirty="0"/>
              <a:t>Goldberg:</a:t>
            </a:r>
            <a:br>
              <a:rPr lang="en-US" dirty="0"/>
            </a:br>
            <a:endParaRPr lang="en-US" dirty="0"/>
          </a:p>
          <a:p>
            <a:r>
              <a:rPr lang="en-US" dirty="0"/>
              <a:t>”In Model II party identification is taken as the final arbiter. Three arrows have been dropped: those linking FSC and RPA, RSC and RPA, and RPA and RV. The first two were dropped in a search for parsimony, and the third was dropped to implement the central idea of this particular model. Finally the lessons of Model I have been incorporated in Model II pre- </a:t>
            </a:r>
            <a:r>
              <a:rPr lang="en-US" dirty="0" err="1"/>
              <a:t>sented</a:t>
            </a:r>
            <a:r>
              <a:rPr lang="en-US" dirty="0"/>
              <a:t> in Fig. 2. Note that in Model II the time sequence between RPI and RPA is the reverse of what it was in Model I. ”</a:t>
            </a:r>
          </a:p>
          <a:p>
            <a:endParaRPr lang="en-US" dirty="0"/>
          </a:p>
        </p:txBody>
      </p:sp>
      <p:sp>
        <p:nvSpPr>
          <p:cNvPr id="7" name="Slide Number Placeholder 6">
            <a:extLst>
              <a:ext uri="{FF2B5EF4-FFF2-40B4-BE49-F238E27FC236}">
                <a16:creationId xmlns:a16="http://schemas.microsoft.com/office/drawing/2014/main" id="{E0C0898A-5730-104C-8A53-51FCAD112319}"/>
              </a:ext>
            </a:extLst>
          </p:cNvPr>
          <p:cNvSpPr>
            <a:spLocks noGrp="1"/>
          </p:cNvSpPr>
          <p:nvPr>
            <p:ph type="sldNum" sz="quarter" idx="12"/>
          </p:nvPr>
        </p:nvSpPr>
        <p:spPr/>
        <p:txBody>
          <a:bodyPr/>
          <a:lstStyle/>
          <a:p>
            <a:fld id="{3CF083E9-DFAD-4B49-BA93-A12BAD8B9168}" type="slidenum">
              <a:rPr lang="en-US" smtClean="0"/>
              <a:t>9</a:t>
            </a:fld>
            <a:endParaRPr lang="en-US"/>
          </a:p>
        </p:txBody>
      </p:sp>
    </p:spTree>
    <p:extLst>
      <p:ext uri="{BB962C8B-B14F-4D97-AF65-F5344CB8AC3E}">
        <p14:creationId xmlns:p14="http://schemas.microsoft.com/office/powerpoint/2010/main" val="4120399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3437</TotalTime>
  <Words>1343</Words>
  <Application>Microsoft Macintosh PowerPoint</Application>
  <PresentationFormat>Widescreen</PresentationFormat>
  <Paragraphs>126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How to Look Before You Leap</vt:lpstr>
      <vt:lpstr>Look Before You Leap to Causal Conclusions</vt:lpstr>
      <vt:lpstr>But How Can Scientists Consider Alternative Explanations They Have Not Thought Of?  </vt:lpstr>
      <vt:lpstr>Searching for a Causal Model: An Example</vt:lpstr>
      <vt:lpstr>Discerning a Causal Pattern among Data on Voting Behavior, The American Political Science Review , Vol. 60, No. 4 (Dec., 1966), pp. 913-922  </vt:lpstr>
      <vt:lpstr>Goldberg’s Data</vt:lpstr>
      <vt:lpstr>Goldberg’s Search Spaces </vt:lpstr>
      <vt:lpstr>Goldberg’s Search: Model 1</vt:lpstr>
      <vt:lpstr>Goldberg’s Search: Model II</vt:lpstr>
      <vt:lpstr>Goldberg’s Search, Model III</vt:lpstr>
      <vt:lpstr>Goldberg’s Search: Model IV</vt:lpstr>
      <vt:lpstr>What a modern automatic causal search algorithm finds with this data—without Goldberg’s prior assumptions about causal order.</vt:lpstr>
      <vt:lpstr>Some Questions and Answers</vt:lpstr>
      <vt:lpstr>”Latent” Common Causes?</vt:lpstr>
      <vt:lpstr>Build Pure Clusters</vt:lpstr>
      <vt:lpstr>The Unknown, Unused Literature</vt:lpstr>
      <vt:lpstr>What’s the Use?</vt:lpstr>
      <vt:lpstr>Why Are These Methods “Unknown” and Little Used?</vt:lpstr>
      <vt:lpstr>PowerPoint Presentation</vt:lpstr>
      <vt:lpstr>That’s All Folks!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 Before You Leap</dc:title>
  <dc:creator>Microsoft Office User</dc:creator>
  <cp:lastModifiedBy>Microsoft Office User</cp:lastModifiedBy>
  <cp:revision>44</cp:revision>
  <dcterms:created xsi:type="dcterms:W3CDTF">2023-02-14T23:24:06Z</dcterms:created>
  <dcterms:modified xsi:type="dcterms:W3CDTF">2023-02-17T08:41:21Z</dcterms:modified>
</cp:coreProperties>
</file>